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7" r:id="rId2"/>
    <p:sldId id="259" r:id="rId3"/>
    <p:sldId id="258" r:id="rId4"/>
    <p:sldId id="261" r:id="rId5"/>
    <p:sldId id="276" r:id="rId6"/>
    <p:sldId id="262" r:id="rId7"/>
    <p:sldId id="278" r:id="rId8"/>
    <p:sldId id="264" r:id="rId9"/>
    <p:sldId id="279" r:id="rId10"/>
    <p:sldId id="265" r:id="rId11"/>
    <p:sldId id="266" r:id="rId12"/>
    <p:sldId id="277" r:id="rId13"/>
    <p:sldId id="267" r:id="rId14"/>
    <p:sldId id="268" r:id="rId15"/>
    <p:sldId id="269" r:id="rId16"/>
    <p:sldId id="284" r:id="rId17"/>
    <p:sldId id="274" r:id="rId18"/>
    <p:sldId id="270" r:id="rId19"/>
    <p:sldId id="283" r:id="rId20"/>
    <p:sldId id="281" r:id="rId21"/>
    <p:sldId id="273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994E8-6DEB-41BC-9555-95240EF404E4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3037619-0971-4409-BA7E-6285F615C095}">
      <dgm:prSet/>
      <dgm:spPr/>
      <dgm:t>
        <a:bodyPr/>
        <a:lstStyle/>
        <a:p>
          <a:pPr rtl="0"/>
          <a:r>
            <a:rPr lang="ru-RU" smtClean="0"/>
            <a:t>Позднее начало</a:t>
          </a:r>
          <a:endParaRPr lang="ru-RU"/>
        </a:p>
      </dgm:t>
    </dgm:pt>
    <dgm:pt modelId="{148D3963-5056-4CF6-B433-9EC716CFCDA7}" type="parTrans" cxnId="{F38D128B-B2AD-4046-BDAC-5691CBC222EF}">
      <dgm:prSet/>
      <dgm:spPr/>
      <dgm:t>
        <a:bodyPr/>
        <a:lstStyle/>
        <a:p>
          <a:endParaRPr lang="ru-RU"/>
        </a:p>
      </dgm:t>
    </dgm:pt>
    <dgm:pt modelId="{B0448267-2552-40BB-AD92-D0E86B993D7F}" type="sibTrans" cxnId="{F38D128B-B2AD-4046-BDAC-5691CBC222EF}">
      <dgm:prSet/>
      <dgm:spPr/>
      <dgm:t>
        <a:bodyPr/>
        <a:lstStyle/>
        <a:p>
          <a:endParaRPr lang="ru-RU"/>
        </a:p>
      </dgm:t>
    </dgm:pt>
    <dgm:pt modelId="{E2EC1DF0-7745-4048-94FE-3B86FD488DD3}">
      <dgm:prSet/>
      <dgm:spPr/>
      <dgm:t>
        <a:bodyPr/>
        <a:lstStyle/>
        <a:p>
          <a:pPr rtl="0"/>
          <a:r>
            <a:rPr lang="ru-RU" smtClean="0"/>
            <a:t>Отсутствие контроля до конца года</a:t>
          </a:r>
          <a:endParaRPr lang="ru-RU"/>
        </a:p>
      </dgm:t>
    </dgm:pt>
    <dgm:pt modelId="{C97C750E-88F8-457B-B1CA-EE9F5D7A521F}" type="parTrans" cxnId="{582C2BBF-AF5B-4B70-AC39-9F6A4BB36036}">
      <dgm:prSet/>
      <dgm:spPr/>
      <dgm:t>
        <a:bodyPr/>
        <a:lstStyle/>
        <a:p>
          <a:endParaRPr lang="ru-RU"/>
        </a:p>
      </dgm:t>
    </dgm:pt>
    <dgm:pt modelId="{289A7D6C-C6C0-440D-B6FB-72A45CC38D8E}" type="sibTrans" cxnId="{582C2BBF-AF5B-4B70-AC39-9F6A4BB36036}">
      <dgm:prSet/>
      <dgm:spPr/>
      <dgm:t>
        <a:bodyPr/>
        <a:lstStyle/>
        <a:p>
          <a:endParaRPr lang="ru-RU"/>
        </a:p>
      </dgm:t>
    </dgm:pt>
    <dgm:pt modelId="{E9CD6604-1E8B-4233-B672-0C3D4E85B64C}">
      <dgm:prSet/>
      <dgm:spPr/>
      <dgm:t>
        <a:bodyPr/>
        <a:lstStyle/>
        <a:p>
          <a:pPr rtl="0"/>
          <a:r>
            <a:rPr lang="ru-RU" smtClean="0"/>
            <a:t>Низкий показатель эффективности терапии</a:t>
          </a:r>
          <a:endParaRPr lang="ru-RU"/>
        </a:p>
      </dgm:t>
    </dgm:pt>
    <dgm:pt modelId="{792AED6B-BE67-4F88-9DAC-CB81B59101B5}" type="parTrans" cxnId="{05CC2A4A-0286-46C3-A7BC-8A78AB3A4674}">
      <dgm:prSet/>
      <dgm:spPr/>
      <dgm:t>
        <a:bodyPr/>
        <a:lstStyle/>
        <a:p>
          <a:endParaRPr lang="ru-RU"/>
        </a:p>
      </dgm:t>
    </dgm:pt>
    <dgm:pt modelId="{2AE2A6C5-4CE8-4678-9DD0-86A22E9FC0A3}" type="sibTrans" cxnId="{05CC2A4A-0286-46C3-A7BC-8A78AB3A4674}">
      <dgm:prSet/>
      <dgm:spPr/>
      <dgm:t>
        <a:bodyPr/>
        <a:lstStyle/>
        <a:p>
          <a:endParaRPr lang="ru-RU"/>
        </a:p>
      </dgm:t>
    </dgm:pt>
    <dgm:pt modelId="{8B03E599-95CC-48C5-8816-A1476294574F}" type="pres">
      <dgm:prSet presAssocID="{D6A994E8-6DEB-41BC-9555-95240EF404E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B8EF6-324D-4A5F-B972-9D852AB47632}" type="pres">
      <dgm:prSet presAssocID="{D6A994E8-6DEB-41BC-9555-95240EF404E4}" presName="arrow" presStyleLbl="bgShp" presStyleIdx="0" presStyleCnt="1"/>
      <dgm:spPr/>
    </dgm:pt>
    <dgm:pt modelId="{39DB7ACF-0758-496A-AD37-2771ED74D992}" type="pres">
      <dgm:prSet presAssocID="{D6A994E8-6DEB-41BC-9555-95240EF404E4}" presName="linearProcess" presStyleCnt="0"/>
      <dgm:spPr/>
    </dgm:pt>
    <dgm:pt modelId="{058F8C00-8AA9-46B7-9C21-D43F87D43D0B}" type="pres">
      <dgm:prSet presAssocID="{23037619-0971-4409-BA7E-6285F615C095}" presName="textNode" presStyleLbl="node1" presStyleIdx="0" presStyleCnt="3" custLinFactNeighborX="-60167" custLinFactNeighborY="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10AA8-F306-4D65-93C0-12ED372D95DE}" type="pres">
      <dgm:prSet presAssocID="{B0448267-2552-40BB-AD92-D0E86B993D7F}" presName="sibTrans" presStyleCnt="0"/>
      <dgm:spPr/>
    </dgm:pt>
    <dgm:pt modelId="{B428B66A-A6D5-4BA1-B210-9783293061A9}" type="pres">
      <dgm:prSet presAssocID="{E2EC1DF0-7745-4048-94FE-3B86FD488DD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0FE6A-C753-49A6-ACAE-5E7685586398}" type="pres">
      <dgm:prSet presAssocID="{289A7D6C-C6C0-440D-B6FB-72A45CC38D8E}" presName="sibTrans" presStyleCnt="0"/>
      <dgm:spPr/>
    </dgm:pt>
    <dgm:pt modelId="{4591304C-89E5-4A30-92C4-50187FDE81CA}" type="pres">
      <dgm:prSet presAssocID="{E9CD6604-1E8B-4233-B672-0C3D4E85B64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CA9E10-C9BF-4F5C-A946-96BBFDBDA028}" type="presOf" srcId="{23037619-0971-4409-BA7E-6285F615C095}" destId="{058F8C00-8AA9-46B7-9C21-D43F87D43D0B}" srcOrd="0" destOrd="0" presId="urn:microsoft.com/office/officeart/2005/8/layout/hProcess9"/>
    <dgm:cxn modelId="{D369F7C6-6D6B-4852-96FF-4BA2F8EA1434}" type="presOf" srcId="{D6A994E8-6DEB-41BC-9555-95240EF404E4}" destId="{8B03E599-95CC-48C5-8816-A1476294574F}" srcOrd="0" destOrd="0" presId="urn:microsoft.com/office/officeart/2005/8/layout/hProcess9"/>
    <dgm:cxn modelId="{4F0649D8-DDA4-4289-81BC-DB581E488E71}" type="presOf" srcId="{E9CD6604-1E8B-4233-B672-0C3D4E85B64C}" destId="{4591304C-89E5-4A30-92C4-50187FDE81CA}" srcOrd="0" destOrd="0" presId="urn:microsoft.com/office/officeart/2005/8/layout/hProcess9"/>
    <dgm:cxn modelId="{05CC2A4A-0286-46C3-A7BC-8A78AB3A4674}" srcId="{D6A994E8-6DEB-41BC-9555-95240EF404E4}" destId="{E9CD6604-1E8B-4233-B672-0C3D4E85B64C}" srcOrd="2" destOrd="0" parTransId="{792AED6B-BE67-4F88-9DAC-CB81B59101B5}" sibTransId="{2AE2A6C5-4CE8-4678-9DD0-86A22E9FC0A3}"/>
    <dgm:cxn modelId="{E1293610-1639-4133-89D3-8D912B0B6287}" type="presOf" srcId="{E2EC1DF0-7745-4048-94FE-3B86FD488DD3}" destId="{B428B66A-A6D5-4BA1-B210-9783293061A9}" srcOrd="0" destOrd="0" presId="urn:microsoft.com/office/officeart/2005/8/layout/hProcess9"/>
    <dgm:cxn modelId="{582C2BBF-AF5B-4B70-AC39-9F6A4BB36036}" srcId="{D6A994E8-6DEB-41BC-9555-95240EF404E4}" destId="{E2EC1DF0-7745-4048-94FE-3B86FD488DD3}" srcOrd="1" destOrd="0" parTransId="{C97C750E-88F8-457B-B1CA-EE9F5D7A521F}" sibTransId="{289A7D6C-C6C0-440D-B6FB-72A45CC38D8E}"/>
    <dgm:cxn modelId="{F38D128B-B2AD-4046-BDAC-5691CBC222EF}" srcId="{D6A994E8-6DEB-41BC-9555-95240EF404E4}" destId="{23037619-0971-4409-BA7E-6285F615C095}" srcOrd="0" destOrd="0" parTransId="{148D3963-5056-4CF6-B433-9EC716CFCDA7}" sibTransId="{B0448267-2552-40BB-AD92-D0E86B993D7F}"/>
    <dgm:cxn modelId="{73B247A2-80C8-4FD4-8B05-1CF530AF5BBF}" type="presParOf" srcId="{8B03E599-95CC-48C5-8816-A1476294574F}" destId="{34FB8EF6-324D-4A5F-B972-9D852AB47632}" srcOrd="0" destOrd="0" presId="urn:microsoft.com/office/officeart/2005/8/layout/hProcess9"/>
    <dgm:cxn modelId="{A310C7B3-7DE4-43FC-9242-E0D283B4A40B}" type="presParOf" srcId="{8B03E599-95CC-48C5-8816-A1476294574F}" destId="{39DB7ACF-0758-496A-AD37-2771ED74D992}" srcOrd="1" destOrd="0" presId="urn:microsoft.com/office/officeart/2005/8/layout/hProcess9"/>
    <dgm:cxn modelId="{638EC5A3-6F0D-473D-97F0-CC8DDCCB4B96}" type="presParOf" srcId="{39DB7ACF-0758-496A-AD37-2771ED74D992}" destId="{058F8C00-8AA9-46B7-9C21-D43F87D43D0B}" srcOrd="0" destOrd="0" presId="urn:microsoft.com/office/officeart/2005/8/layout/hProcess9"/>
    <dgm:cxn modelId="{0D3956DE-194E-4AFE-8D62-F59B86CD80A5}" type="presParOf" srcId="{39DB7ACF-0758-496A-AD37-2771ED74D992}" destId="{CD810AA8-F306-4D65-93C0-12ED372D95DE}" srcOrd="1" destOrd="0" presId="urn:microsoft.com/office/officeart/2005/8/layout/hProcess9"/>
    <dgm:cxn modelId="{318DDB63-0A76-4DC5-9D36-97D84B2E8673}" type="presParOf" srcId="{39DB7ACF-0758-496A-AD37-2771ED74D992}" destId="{B428B66A-A6D5-4BA1-B210-9783293061A9}" srcOrd="2" destOrd="0" presId="urn:microsoft.com/office/officeart/2005/8/layout/hProcess9"/>
    <dgm:cxn modelId="{C5A97E52-61E5-4B76-ACFD-A7C848D70382}" type="presParOf" srcId="{39DB7ACF-0758-496A-AD37-2771ED74D992}" destId="{1B30FE6A-C753-49A6-ACAE-5E7685586398}" srcOrd="3" destOrd="0" presId="urn:microsoft.com/office/officeart/2005/8/layout/hProcess9"/>
    <dgm:cxn modelId="{DB4D46A8-306D-4BFB-82C0-D938E8ADEA78}" type="presParOf" srcId="{39DB7ACF-0758-496A-AD37-2771ED74D992}" destId="{4591304C-89E5-4A30-92C4-50187FDE81C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FFB24-73A1-4E10-847E-9BB7081CC5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C1B89D-AC8B-4B46-8225-38A5928333CC}">
      <dgm:prSet phldrT="[Текст]" custT="1"/>
      <dgm:spPr/>
      <dgm:t>
        <a:bodyPr/>
        <a:lstStyle/>
        <a:p>
          <a:r>
            <a:rPr lang="ru-RU" sz="2000" dirty="0" smtClean="0"/>
            <a:t>ФРВИЧ</a:t>
          </a:r>
          <a:endParaRPr lang="ru-RU" sz="2000" dirty="0"/>
        </a:p>
      </dgm:t>
    </dgm:pt>
    <dgm:pt modelId="{CE801FC6-2289-41C5-89A2-AA92FFA41619}" type="parTrans" cxnId="{4670DCD0-C784-4592-BF24-147800C037F8}">
      <dgm:prSet/>
      <dgm:spPr/>
      <dgm:t>
        <a:bodyPr/>
        <a:lstStyle/>
        <a:p>
          <a:endParaRPr lang="ru-RU"/>
        </a:p>
      </dgm:t>
    </dgm:pt>
    <dgm:pt modelId="{BA93F066-4A37-46CE-8219-BE6743BE91F2}" type="sibTrans" cxnId="{4670DCD0-C784-4592-BF24-147800C037F8}">
      <dgm:prSet/>
      <dgm:spPr/>
      <dgm:t>
        <a:bodyPr/>
        <a:lstStyle/>
        <a:p>
          <a:endParaRPr lang="ru-RU"/>
        </a:p>
      </dgm:t>
    </dgm:pt>
    <dgm:pt modelId="{9A7B1984-92B6-41A3-BA80-8E0980680CEA}">
      <dgm:prSet phldrT="[Текст]"/>
      <dgm:spPr/>
      <dgm:t>
        <a:bodyPr/>
        <a:lstStyle/>
        <a:p>
          <a:r>
            <a:rPr lang="ru-RU" dirty="0" smtClean="0"/>
            <a:t>В течение 3 рабочих дней со дня установления лечащим врачом медицинской организации диагноза соответствующего заболевания или со дня получения им актуализированных данных о пациенте</a:t>
          </a:r>
          <a:endParaRPr lang="ru-RU" dirty="0"/>
        </a:p>
      </dgm:t>
    </dgm:pt>
    <dgm:pt modelId="{5D2CED97-6700-48ED-9A0C-3899F23BE6EB}" type="parTrans" cxnId="{D7F31786-AD28-49B3-8096-71D1C94341E1}">
      <dgm:prSet/>
      <dgm:spPr/>
      <dgm:t>
        <a:bodyPr/>
        <a:lstStyle/>
        <a:p>
          <a:endParaRPr lang="ru-RU"/>
        </a:p>
      </dgm:t>
    </dgm:pt>
    <dgm:pt modelId="{E7D6F810-C6DA-4AAE-960B-2A1C70DD753A}" type="sibTrans" cxnId="{D7F31786-AD28-49B3-8096-71D1C94341E1}">
      <dgm:prSet/>
      <dgm:spPr/>
      <dgm:t>
        <a:bodyPr/>
        <a:lstStyle/>
        <a:p>
          <a:endParaRPr lang="ru-RU"/>
        </a:p>
      </dgm:t>
    </dgm:pt>
    <dgm:pt modelId="{C8AEC891-D9A9-4997-B10F-CA27A00285B4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Форма 1473</a:t>
          </a:r>
          <a:endParaRPr lang="ru-RU" sz="2800" dirty="0">
            <a:solidFill>
              <a:srgbClr val="FF0000"/>
            </a:solidFill>
          </a:endParaRPr>
        </a:p>
      </dgm:t>
    </dgm:pt>
    <dgm:pt modelId="{301158EE-2C40-41C3-8CF1-542DB5C3FB4B}" type="parTrans" cxnId="{C29E4FE2-4E60-4DC4-AC17-B1E286B20A2E}">
      <dgm:prSet/>
      <dgm:spPr/>
      <dgm:t>
        <a:bodyPr/>
        <a:lstStyle/>
        <a:p>
          <a:endParaRPr lang="ru-RU"/>
        </a:p>
      </dgm:t>
    </dgm:pt>
    <dgm:pt modelId="{DB5AE461-4FBC-4359-AFA8-BFCC1A1B2A1A}" type="sibTrans" cxnId="{C29E4FE2-4E60-4DC4-AC17-B1E286B20A2E}">
      <dgm:prSet/>
      <dgm:spPr/>
      <dgm:t>
        <a:bodyPr/>
        <a:lstStyle/>
        <a:p>
          <a:endParaRPr lang="ru-RU"/>
        </a:p>
      </dgm:t>
    </dgm:pt>
    <dgm:pt modelId="{BD8F59AF-35DA-4BB4-93DC-506210A67964}">
      <dgm:prSet phldrT="[Текст]"/>
      <dgm:spPr/>
      <dgm:t>
        <a:bodyPr/>
        <a:lstStyle/>
        <a:p>
          <a:r>
            <a:rPr lang="ru-RU" dirty="0" smtClean="0"/>
            <a:t>Срок - не позднее  </a:t>
          </a:r>
          <a:r>
            <a:rPr lang="ru-RU" b="1" dirty="0" smtClean="0">
              <a:solidFill>
                <a:srgbClr val="FF0000"/>
              </a:solidFill>
            </a:rPr>
            <a:t>3 марта 2020 года </a:t>
          </a:r>
          <a:r>
            <a:rPr lang="ru-RU" dirty="0" smtClean="0"/>
            <a:t>по итогам января и февраля 2020 года, далее – ежемесячно не позднее  3 числа месяца, следующего за отчетным</a:t>
          </a:r>
          <a:endParaRPr lang="ru-RU" dirty="0"/>
        </a:p>
      </dgm:t>
    </dgm:pt>
    <dgm:pt modelId="{CBF46CE1-0E4D-4694-988A-BC7EF57BA92E}" type="parTrans" cxnId="{CB7E4C6A-1AB0-47A5-AB2E-035461839A2F}">
      <dgm:prSet/>
      <dgm:spPr/>
      <dgm:t>
        <a:bodyPr/>
        <a:lstStyle/>
        <a:p>
          <a:endParaRPr lang="ru-RU"/>
        </a:p>
      </dgm:t>
    </dgm:pt>
    <dgm:pt modelId="{25A9DB8D-D1A4-4173-AB40-5959B0F1FA0D}" type="sibTrans" cxnId="{CB7E4C6A-1AB0-47A5-AB2E-035461839A2F}">
      <dgm:prSet/>
      <dgm:spPr/>
      <dgm:t>
        <a:bodyPr/>
        <a:lstStyle/>
        <a:p>
          <a:endParaRPr lang="ru-RU"/>
        </a:p>
      </dgm:t>
    </dgm:pt>
    <dgm:pt modelId="{1035ACD7-17D0-4B6C-B90B-D7CAE7D8B056}">
      <dgm:prSet/>
      <dgm:spPr/>
      <dgm:t>
        <a:bodyPr/>
        <a:lstStyle/>
        <a:p>
          <a:r>
            <a:rPr lang="ru-RU" dirty="0" smtClean="0"/>
            <a:t>ПНП -отраслевое </a:t>
          </a:r>
          <a:r>
            <a:rPr lang="ru-RU" dirty="0" err="1" smtClean="0"/>
            <a:t>статнаблюдение</a:t>
          </a:r>
          <a:r>
            <a:rPr lang="ru-RU" dirty="0" smtClean="0"/>
            <a:t> «Сведения о мероприятиях по профилактике ВИЧ-инфекции, гепатитов В и С, выявлению и лечению больных ВИЧ» (письмо </a:t>
          </a:r>
          <a:r>
            <a:rPr lang="ru-RU" dirty="0" err="1" smtClean="0"/>
            <a:t>Роспотребнадзора</a:t>
          </a:r>
          <a:r>
            <a:rPr lang="ru-RU" dirty="0" smtClean="0"/>
            <a:t> № 01/30-2018-27 от 09.01.2018 г.) </a:t>
          </a:r>
          <a:endParaRPr lang="ru-RU" dirty="0"/>
        </a:p>
      </dgm:t>
    </dgm:pt>
    <dgm:pt modelId="{D0A4B16B-1012-432B-AFF5-0DD0EDB8E093}" type="parTrans" cxnId="{95979E56-6C72-4840-9FB2-81F0A7A7FE07}">
      <dgm:prSet/>
      <dgm:spPr/>
      <dgm:t>
        <a:bodyPr/>
        <a:lstStyle/>
        <a:p>
          <a:endParaRPr lang="ru-RU"/>
        </a:p>
      </dgm:t>
    </dgm:pt>
    <dgm:pt modelId="{267FA1D2-CBC3-48F4-AE4E-98DCADA511B8}" type="sibTrans" cxnId="{95979E56-6C72-4840-9FB2-81F0A7A7FE07}">
      <dgm:prSet/>
      <dgm:spPr/>
      <dgm:t>
        <a:bodyPr/>
        <a:lstStyle/>
        <a:p>
          <a:endParaRPr lang="ru-RU"/>
        </a:p>
      </dgm:t>
    </dgm:pt>
    <dgm:pt modelId="{5EA3B42A-5093-4B36-92E7-B13D53810F30}">
      <dgm:prSet/>
      <dgm:spPr/>
      <dgm:t>
        <a:bodyPr/>
        <a:lstStyle/>
        <a:p>
          <a:r>
            <a:rPr lang="ru-RU" dirty="0" smtClean="0"/>
            <a:t>Ежемесячно </a:t>
          </a:r>
          <a:endParaRPr lang="ru-RU" dirty="0"/>
        </a:p>
      </dgm:t>
    </dgm:pt>
    <dgm:pt modelId="{18F74412-12CE-4D9E-A4D7-4F2892531866}" type="parTrans" cxnId="{35D42D29-C657-42C2-B2F9-CB68CCA4AB15}">
      <dgm:prSet/>
      <dgm:spPr/>
      <dgm:t>
        <a:bodyPr/>
        <a:lstStyle/>
        <a:p>
          <a:endParaRPr lang="ru-RU"/>
        </a:p>
      </dgm:t>
    </dgm:pt>
    <dgm:pt modelId="{6B35A4B7-2A6D-48D3-838D-D89DA031B833}" type="sibTrans" cxnId="{35D42D29-C657-42C2-B2F9-CB68CCA4AB15}">
      <dgm:prSet/>
      <dgm:spPr/>
      <dgm:t>
        <a:bodyPr/>
        <a:lstStyle/>
        <a:p>
          <a:endParaRPr lang="ru-RU"/>
        </a:p>
      </dgm:t>
    </dgm:pt>
    <dgm:pt modelId="{7FCFC444-76EA-49C5-BC76-DC99E5356CF6}">
      <dgm:prSet phldrT="[Текст]"/>
      <dgm:spPr/>
      <dgm:t>
        <a:bodyPr/>
        <a:lstStyle/>
        <a:p>
          <a:endParaRPr lang="ru-RU" dirty="0"/>
        </a:p>
      </dgm:t>
    </dgm:pt>
    <dgm:pt modelId="{BD17DE47-5909-4F4D-A3A5-AB78D15AFD8B}" type="parTrans" cxnId="{F19103B2-E6FD-4047-A016-4A5CEE20D493}">
      <dgm:prSet/>
      <dgm:spPr/>
    </dgm:pt>
    <dgm:pt modelId="{B0196816-1A20-4C66-B5D1-A6960270F865}" type="sibTrans" cxnId="{F19103B2-E6FD-4047-A016-4A5CEE20D493}">
      <dgm:prSet/>
      <dgm:spPr/>
    </dgm:pt>
    <dgm:pt modelId="{880A04F0-E366-4936-BA1C-D34787C32262}" type="pres">
      <dgm:prSet presAssocID="{532FFB24-73A1-4E10-847E-9BB7081CC5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5B75E-BF26-4714-929E-BE557E5DBD63}" type="pres">
      <dgm:prSet presAssocID="{FCC1B89D-AC8B-4B46-8225-38A5928333CC}" presName="composite" presStyleCnt="0"/>
      <dgm:spPr/>
    </dgm:pt>
    <dgm:pt modelId="{EB5AC49D-CD81-4528-8D36-C6C320FE1AD3}" type="pres">
      <dgm:prSet presAssocID="{FCC1B89D-AC8B-4B46-8225-38A5928333CC}" presName="parTx" presStyleLbl="alignNode1" presStyleIdx="0" presStyleCnt="3" custLinFactNeighborX="-103" custLinFactNeighborY="-2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D66C4-0A8E-4DAD-A9DA-4D785EE2F2DD}" type="pres">
      <dgm:prSet presAssocID="{FCC1B89D-AC8B-4B46-8225-38A5928333C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80034-6DF1-495B-9E82-9523CA0DA924}" type="pres">
      <dgm:prSet presAssocID="{BA93F066-4A37-46CE-8219-BE6743BE91F2}" presName="space" presStyleCnt="0"/>
      <dgm:spPr/>
    </dgm:pt>
    <dgm:pt modelId="{A2699151-346D-4219-9FC9-AA097AD7E0B4}" type="pres">
      <dgm:prSet presAssocID="{C8AEC891-D9A9-4997-B10F-CA27A00285B4}" presName="composite" presStyleCnt="0"/>
      <dgm:spPr/>
    </dgm:pt>
    <dgm:pt modelId="{5FF5D571-489F-4027-B004-6BB452485F38}" type="pres">
      <dgm:prSet presAssocID="{C8AEC891-D9A9-4997-B10F-CA27A00285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43D59-EFD4-4F7C-B8FB-5191A712CF3D}" type="pres">
      <dgm:prSet presAssocID="{C8AEC891-D9A9-4997-B10F-CA27A00285B4}" presName="desTx" presStyleLbl="alignAccFollowNode1" presStyleIdx="1" presStyleCnt="3" custLinFactNeighborX="768" custLinFactNeighborY="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744A0-3D3B-4D43-AFE9-3DDBB3A0AD49}" type="pres">
      <dgm:prSet presAssocID="{DB5AE461-4FBC-4359-AFA8-BFCC1A1B2A1A}" presName="space" presStyleCnt="0"/>
      <dgm:spPr/>
    </dgm:pt>
    <dgm:pt modelId="{9973BD16-0425-4B3B-B9E6-FA5058853903}" type="pres">
      <dgm:prSet presAssocID="{1035ACD7-17D0-4B6C-B90B-D7CAE7D8B056}" presName="composite" presStyleCnt="0"/>
      <dgm:spPr/>
    </dgm:pt>
    <dgm:pt modelId="{1F3A1447-C014-423F-8859-47369E6AB1D4}" type="pres">
      <dgm:prSet presAssocID="{1035ACD7-17D0-4B6C-B90B-D7CAE7D8B0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81B39-2F49-45C9-8C3E-B7FDA52D36CF}" type="pres">
      <dgm:prSet presAssocID="{1035ACD7-17D0-4B6C-B90B-D7CAE7D8B0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0DCD0-C784-4592-BF24-147800C037F8}" srcId="{532FFB24-73A1-4E10-847E-9BB7081CC5CD}" destId="{FCC1B89D-AC8B-4B46-8225-38A5928333CC}" srcOrd="0" destOrd="0" parTransId="{CE801FC6-2289-41C5-89A2-AA92FFA41619}" sibTransId="{BA93F066-4A37-46CE-8219-BE6743BE91F2}"/>
    <dgm:cxn modelId="{BC530774-B87F-4DC9-8450-0D8C42753E3C}" type="presOf" srcId="{FCC1B89D-AC8B-4B46-8225-38A5928333CC}" destId="{EB5AC49D-CD81-4528-8D36-C6C320FE1AD3}" srcOrd="0" destOrd="0" presId="urn:microsoft.com/office/officeart/2005/8/layout/hList1"/>
    <dgm:cxn modelId="{C29E4FE2-4E60-4DC4-AC17-B1E286B20A2E}" srcId="{532FFB24-73A1-4E10-847E-9BB7081CC5CD}" destId="{C8AEC891-D9A9-4997-B10F-CA27A00285B4}" srcOrd="1" destOrd="0" parTransId="{301158EE-2C40-41C3-8CF1-542DB5C3FB4B}" sibTransId="{DB5AE461-4FBC-4359-AFA8-BFCC1A1B2A1A}"/>
    <dgm:cxn modelId="{AC505A56-98BA-495B-A9D4-6E92BD1F60CB}" type="presOf" srcId="{7FCFC444-76EA-49C5-BC76-DC99E5356CF6}" destId="{C6C43D59-EFD4-4F7C-B8FB-5191A712CF3D}" srcOrd="0" destOrd="0" presId="urn:microsoft.com/office/officeart/2005/8/layout/hList1"/>
    <dgm:cxn modelId="{71B57022-26E4-4E02-B3D1-F55B9D3B2669}" type="presOf" srcId="{9A7B1984-92B6-41A3-BA80-8E0980680CEA}" destId="{B69D66C4-0A8E-4DAD-A9DA-4D785EE2F2DD}" srcOrd="0" destOrd="0" presId="urn:microsoft.com/office/officeart/2005/8/layout/hList1"/>
    <dgm:cxn modelId="{C31B9153-E734-4F95-81F9-33ACCDE90B60}" type="presOf" srcId="{5EA3B42A-5093-4B36-92E7-B13D53810F30}" destId="{CEB81B39-2F49-45C9-8C3E-B7FDA52D36CF}" srcOrd="0" destOrd="0" presId="urn:microsoft.com/office/officeart/2005/8/layout/hList1"/>
    <dgm:cxn modelId="{2F3A4709-3197-4AB5-BC64-F269C84445C0}" type="presOf" srcId="{1035ACD7-17D0-4B6C-B90B-D7CAE7D8B056}" destId="{1F3A1447-C014-423F-8859-47369E6AB1D4}" srcOrd="0" destOrd="0" presId="urn:microsoft.com/office/officeart/2005/8/layout/hList1"/>
    <dgm:cxn modelId="{039D6CC5-72B0-4541-B1FA-571B450B8E81}" type="presOf" srcId="{BD8F59AF-35DA-4BB4-93DC-506210A67964}" destId="{C6C43D59-EFD4-4F7C-B8FB-5191A712CF3D}" srcOrd="0" destOrd="1" presId="urn:microsoft.com/office/officeart/2005/8/layout/hList1"/>
    <dgm:cxn modelId="{A0AA6BC4-A006-409C-8BDA-D843DE49F17F}" type="presOf" srcId="{C8AEC891-D9A9-4997-B10F-CA27A00285B4}" destId="{5FF5D571-489F-4027-B004-6BB452485F38}" srcOrd="0" destOrd="0" presId="urn:microsoft.com/office/officeart/2005/8/layout/hList1"/>
    <dgm:cxn modelId="{D7F31786-AD28-49B3-8096-71D1C94341E1}" srcId="{FCC1B89D-AC8B-4B46-8225-38A5928333CC}" destId="{9A7B1984-92B6-41A3-BA80-8E0980680CEA}" srcOrd="0" destOrd="0" parTransId="{5D2CED97-6700-48ED-9A0C-3899F23BE6EB}" sibTransId="{E7D6F810-C6DA-4AAE-960B-2A1C70DD753A}"/>
    <dgm:cxn modelId="{F19103B2-E6FD-4047-A016-4A5CEE20D493}" srcId="{C8AEC891-D9A9-4997-B10F-CA27A00285B4}" destId="{7FCFC444-76EA-49C5-BC76-DC99E5356CF6}" srcOrd="0" destOrd="0" parTransId="{BD17DE47-5909-4F4D-A3A5-AB78D15AFD8B}" sibTransId="{B0196816-1A20-4C66-B5D1-A6960270F865}"/>
    <dgm:cxn modelId="{35D42D29-C657-42C2-B2F9-CB68CCA4AB15}" srcId="{1035ACD7-17D0-4B6C-B90B-D7CAE7D8B056}" destId="{5EA3B42A-5093-4B36-92E7-B13D53810F30}" srcOrd="0" destOrd="0" parTransId="{18F74412-12CE-4D9E-A4D7-4F2892531866}" sibTransId="{6B35A4B7-2A6D-48D3-838D-D89DA031B833}"/>
    <dgm:cxn modelId="{D95CB6DA-9D9E-4679-AECD-EB8316B8F091}" type="presOf" srcId="{532FFB24-73A1-4E10-847E-9BB7081CC5CD}" destId="{880A04F0-E366-4936-BA1C-D34787C32262}" srcOrd="0" destOrd="0" presId="urn:microsoft.com/office/officeart/2005/8/layout/hList1"/>
    <dgm:cxn modelId="{CB7E4C6A-1AB0-47A5-AB2E-035461839A2F}" srcId="{C8AEC891-D9A9-4997-B10F-CA27A00285B4}" destId="{BD8F59AF-35DA-4BB4-93DC-506210A67964}" srcOrd="1" destOrd="0" parTransId="{CBF46CE1-0E4D-4694-988A-BC7EF57BA92E}" sibTransId="{25A9DB8D-D1A4-4173-AB40-5959B0F1FA0D}"/>
    <dgm:cxn modelId="{95979E56-6C72-4840-9FB2-81F0A7A7FE07}" srcId="{532FFB24-73A1-4E10-847E-9BB7081CC5CD}" destId="{1035ACD7-17D0-4B6C-B90B-D7CAE7D8B056}" srcOrd="2" destOrd="0" parTransId="{D0A4B16B-1012-432B-AFF5-0DD0EDB8E093}" sibTransId="{267FA1D2-CBC3-48F4-AE4E-98DCADA511B8}"/>
    <dgm:cxn modelId="{A1771A13-629D-496E-AF66-63BACCDAB79B}" type="presParOf" srcId="{880A04F0-E366-4936-BA1C-D34787C32262}" destId="{4C05B75E-BF26-4714-929E-BE557E5DBD63}" srcOrd="0" destOrd="0" presId="urn:microsoft.com/office/officeart/2005/8/layout/hList1"/>
    <dgm:cxn modelId="{3DFB4BBD-055C-4AED-84AB-59BCCB6AD7EC}" type="presParOf" srcId="{4C05B75E-BF26-4714-929E-BE557E5DBD63}" destId="{EB5AC49D-CD81-4528-8D36-C6C320FE1AD3}" srcOrd="0" destOrd="0" presId="urn:microsoft.com/office/officeart/2005/8/layout/hList1"/>
    <dgm:cxn modelId="{EB218A0C-36E7-4271-9262-ABBF64AA5261}" type="presParOf" srcId="{4C05B75E-BF26-4714-929E-BE557E5DBD63}" destId="{B69D66C4-0A8E-4DAD-A9DA-4D785EE2F2DD}" srcOrd="1" destOrd="0" presId="urn:microsoft.com/office/officeart/2005/8/layout/hList1"/>
    <dgm:cxn modelId="{B2F1FF82-6D41-4929-8BF4-704471B3CD96}" type="presParOf" srcId="{880A04F0-E366-4936-BA1C-D34787C32262}" destId="{27380034-6DF1-495B-9E82-9523CA0DA924}" srcOrd="1" destOrd="0" presId="urn:microsoft.com/office/officeart/2005/8/layout/hList1"/>
    <dgm:cxn modelId="{FA731F46-806E-4B19-8F70-EF0C9FA98433}" type="presParOf" srcId="{880A04F0-E366-4936-BA1C-D34787C32262}" destId="{A2699151-346D-4219-9FC9-AA097AD7E0B4}" srcOrd="2" destOrd="0" presId="urn:microsoft.com/office/officeart/2005/8/layout/hList1"/>
    <dgm:cxn modelId="{CB4E81AB-E84C-40A3-BA83-343C21F794A9}" type="presParOf" srcId="{A2699151-346D-4219-9FC9-AA097AD7E0B4}" destId="{5FF5D571-489F-4027-B004-6BB452485F38}" srcOrd="0" destOrd="0" presId="urn:microsoft.com/office/officeart/2005/8/layout/hList1"/>
    <dgm:cxn modelId="{738E2C71-DFDF-408E-A7F3-BFA261669349}" type="presParOf" srcId="{A2699151-346D-4219-9FC9-AA097AD7E0B4}" destId="{C6C43D59-EFD4-4F7C-B8FB-5191A712CF3D}" srcOrd="1" destOrd="0" presId="urn:microsoft.com/office/officeart/2005/8/layout/hList1"/>
    <dgm:cxn modelId="{FEFA84A0-E4B5-4C7E-843F-0D770CB7324C}" type="presParOf" srcId="{880A04F0-E366-4936-BA1C-D34787C32262}" destId="{466744A0-3D3B-4D43-AFE9-3DDBB3A0AD49}" srcOrd="3" destOrd="0" presId="urn:microsoft.com/office/officeart/2005/8/layout/hList1"/>
    <dgm:cxn modelId="{3E46275F-E482-499D-849D-CD50A08243ED}" type="presParOf" srcId="{880A04F0-E366-4936-BA1C-D34787C32262}" destId="{9973BD16-0425-4B3B-B9E6-FA5058853903}" srcOrd="4" destOrd="0" presId="urn:microsoft.com/office/officeart/2005/8/layout/hList1"/>
    <dgm:cxn modelId="{E3716EF2-9D64-4C27-9428-0481CD847808}" type="presParOf" srcId="{9973BD16-0425-4B3B-B9E6-FA5058853903}" destId="{1F3A1447-C014-423F-8859-47369E6AB1D4}" srcOrd="0" destOrd="0" presId="urn:microsoft.com/office/officeart/2005/8/layout/hList1"/>
    <dgm:cxn modelId="{9640A6CA-5B50-4829-8B67-F293D21BEBEA}" type="presParOf" srcId="{9973BD16-0425-4B3B-B9E6-FA5058853903}" destId="{CEB81B39-2F49-45C9-8C3E-B7FDA52D36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B8EF6-324D-4A5F-B972-9D852AB47632}">
      <dsp:nvSpPr>
        <dsp:cNvPr id="0" name=""/>
        <dsp:cNvSpPr/>
      </dsp:nvSpPr>
      <dsp:spPr>
        <a:xfrm>
          <a:off x="626469" y="0"/>
          <a:ext cx="7099988" cy="41246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F8C00-8AA9-46B7-9C21-D43F87D43D0B}">
      <dsp:nvSpPr>
        <dsp:cNvPr id="0" name=""/>
        <dsp:cNvSpPr/>
      </dsp:nvSpPr>
      <dsp:spPr>
        <a:xfrm>
          <a:off x="0" y="1244347"/>
          <a:ext cx="2688598" cy="164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Позднее начало</a:t>
          </a:r>
          <a:endParaRPr lang="ru-RU" sz="2200" kern="1200"/>
        </a:p>
      </dsp:txBody>
      <dsp:txXfrm>
        <a:off x="80540" y="1324887"/>
        <a:ext cx="2527518" cy="1488788"/>
      </dsp:txXfrm>
    </dsp:sp>
    <dsp:sp modelId="{B428B66A-A6D5-4BA1-B210-9783293061A9}">
      <dsp:nvSpPr>
        <dsp:cNvPr id="0" name=""/>
        <dsp:cNvSpPr/>
      </dsp:nvSpPr>
      <dsp:spPr>
        <a:xfrm>
          <a:off x="2832164" y="1237401"/>
          <a:ext cx="2688598" cy="164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Отсутствие контроля до конца года</a:t>
          </a:r>
          <a:endParaRPr lang="ru-RU" sz="2200" kern="1200"/>
        </a:p>
      </dsp:txBody>
      <dsp:txXfrm>
        <a:off x="2912704" y="1317941"/>
        <a:ext cx="2527518" cy="1488788"/>
      </dsp:txXfrm>
    </dsp:sp>
    <dsp:sp modelId="{4591304C-89E5-4A30-92C4-50187FDE81CA}">
      <dsp:nvSpPr>
        <dsp:cNvPr id="0" name=""/>
        <dsp:cNvSpPr/>
      </dsp:nvSpPr>
      <dsp:spPr>
        <a:xfrm>
          <a:off x="5655356" y="1237401"/>
          <a:ext cx="2688598" cy="164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Низкий показатель эффективности терапии</a:t>
          </a:r>
          <a:endParaRPr lang="ru-RU" sz="2200" kern="1200"/>
        </a:p>
      </dsp:txBody>
      <dsp:txXfrm>
        <a:off x="5735896" y="1317941"/>
        <a:ext cx="2527518" cy="1488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AC49D-CD81-4528-8D36-C6C320FE1AD3}">
      <dsp:nvSpPr>
        <dsp:cNvPr id="0" name=""/>
        <dsp:cNvSpPr/>
      </dsp:nvSpPr>
      <dsp:spPr>
        <a:xfrm>
          <a:off x="0" y="228096"/>
          <a:ext cx="2507456" cy="846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ФРВИЧ</a:t>
          </a:r>
          <a:endParaRPr lang="ru-RU" sz="2000" kern="1200" dirty="0"/>
        </a:p>
      </dsp:txBody>
      <dsp:txXfrm>
        <a:off x="0" y="228096"/>
        <a:ext cx="2507456" cy="846090"/>
      </dsp:txXfrm>
    </dsp:sp>
    <dsp:sp modelId="{B69D66C4-0A8E-4DAD-A9DA-4D785EE2F2DD}">
      <dsp:nvSpPr>
        <dsp:cNvPr id="0" name=""/>
        <dsp:cNvSpPr/>
      </dsp:nvSpPr>
      <dsp:spPr>
        <a:xfrm>
          <a:off x="2571" y="1094882"/>
          <a:ext cx="2507456" cy="9171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В течение 3 рабочих дней со дня установления лечащим врачом медицинской организации диагноза соответствующего заболевания или со дня получения им актуализированных данных о пациенте</a:t>
          </a:r>
          <a:endParaRPr lang="ru-RU" sz="900" kern="1200" dirty="0"/>
        </a:p>
      </dsp:txBody>
      <dsp:txXfrm>
        <a:off x="2571" y="1094882"/>
        <a:ext cx="2507456" cy="917173"/>
      </dsp:txXfrm>
    </dsp:sp>
    <dsp:sp modelId="{5FF5D571-489F-4027-B004-6BB452485F38}">
      <dsp:nvSpPr>
        <dsp:cNvPr id="0" name=""/>
        <dsp:cNvSpPr/>
      </dsp:nvSpPr>
      <dsp:spPr>
        <a:xfrm>
          <a:off x="2861071" y="248791"/>
          <a:ext cx="2507456" cy="846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Форма 1473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2861071" y="248791"/>
        <a:ext cx="2507456" cy="846090"/>
      </dsp:txXfrm>
    </dsp:sp>
    <dsp:sp modelId="{C6C43D59-EFD4-4F7C-B8FB-5191A712CF3D}">
      <dsp:nvSpPr>
        <dsp:cNvPr id="0" name=""/>
        <dsp:cNvSpPr/>
      </dsp:nvSpPr>
      <dsp:spPr>
        <a:xfrm>
          <a:off x="2880329" y="1141566"/>
          <a:ext cx="2507456" cy="9171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Срок - не позднее  </a:t>
          </a:r>
          <a:r>
            <a:rPr lang="ru-RU" sz="900" b="1" kern="1200" dirty="0" smtClean="0">
              <a:solidFill>
                <a:srgbClr val="FF0000"/>
              </a:solidFill>
            </a:rPr>
            <a:t>3 марта 2020 года </a:t>
          </a:r>
          <a:r>
            <a:rPr lang="ru-RU" sz="900" kern="1200" dirty="0" smtClean="0"/>
            <a:t>по итогам января и февраля 2020 года, далее – ежемесячно не позднее  3 числа месяца, следующего за отчетным</a:t>
          </a:r>
          <a:endParaRPr lang="ru-RU" sz="900" kern="1200" dirty="0"/>
        </a:p>
      </dsp:txBody>
      <dsp:txXfrm>
        <a:off x="2880329" y="1141566"/>
        <a:ext cx="2507456" cy="917173"/>
      </dsp:txXfrm>
    </dsp:sp>
    <dsp:sp modelId="{1F3A1447-C014-423F-8859-47369E6AB1D4}">
      <dsp:nvSpPr>
        <dsp:cNvPr id="0" name=""/>
        <dsp:cNvSpPr/>
      </dsp:nvSpPr>
      <dsp:spPr>
        <a:xfrm>
          <a:off x="5719571" y="248791"/>
          <a:ext cx="2507456" cy="846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ПНП -отраслевое </a:t>
          </a:r>
          <a:r>
            <a:rPr lang="ru-RU" sz="900" kern="1200" dirty="0" err="1" smtClean="0"/>
            <a:t>статнаблюдение</a:t>
          </a:r>
          <a:r>
            <a:rPr lang="ru-RU" sz="900" kern="1200" dirty="0" smtClean="0"/>
            <a:t> «Сведения о мероприятиях по профилактике ВИЧ-инфекции, гепатитов В и С, выявлению и лечению больных ВИЧ» (письмо </a:t>
          </a:r>
          <a:r>
            <a:rPr lang="ru-RU" sz="900" kern="1200" dirty="0" err="1" smtClean="0"/>
            <a:t>Роспотребнадзора</a:t>
          </a:r>
          <a:r>
            <a:rPr lang="ru-RU" sz="900" kern="1200" dirty="0" smtClean="0"/>
            <a:t> № 01/30-2018-27 от 09.01.2018 г.) </a:t>
          </a:r>
          <a:endParaRPr lang="ru-RU" sz="900" kern="1200" dirty="0"/>
        </a:p>
      </dsp:txBody>
      <dsp:txXfrm>
        <a:off x="5719571" y="248791"/>
        <a:ext cx="2507456" cy="846090"/>
      </dsp:txXfrm>
    </dsp:sp>
    <dsp:sp modelId="{CEB81B39-2F49-45C9-8C3E-B7FDA52D36CF}">
      <dsp:nvSpPr>
        <dsp:cNvPr id="0" name=""/>
        <dsp:cNvSpPr/>
      </dsp:nvSpPr>
      <dsp:spPr>
        <a:xfrm>
          <a:off x="5719571" y="1094882"/>
          <a:ext cx="2507456" cy="9171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Ежемесячно </a:t>
          </a:r>
          <a:endParaRPr lang="ru-RU" sz="900" kern="1200" dirty="0"/>
        </a:p>
      </dsp:txBody>
      <dsp:txXfrm>
        <a:off x="5719571" y="1094882"/>
        <a:ext cx="2507456" cy="91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76E10-07D6-4864-AB49-EB602B80DFDA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67008-1C09-4156-B40A-C09DC3BE1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0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7008-1C09-4156-B40A-C09DC3BE1B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8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otrepalov@spid86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Главный внештатный специалист </a:t>
            </a:r>
            <a:r>
              <a:rPr lang="ru-RU" dirty="0" err="1" smtClean="0"/>
              <a:t>Депздрава</a:t>
            </a:r>
            <a:r>
              <a:rPr lang="ru-RU" dirty="0" smtClean="0"/>
              <a:t> Югры по проблемам диагностики и лечения ВИЧ- инфекции</a:t>
            </a:r>
          </a:p>
          <a:p>
            <a:r>
              <a:rPr lang="ru-RU" dirty="0" err="1" smtClean="0"/>
              <a:t>Петровец</a:t>
            </a:r>
            <a:r>
              <a:rPr lang="ru-RU" dirty="0" smtClean="0"/>
              <a:t> А.И. 04.02.2020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80831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О реализации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приказа </a:t>
            </a:r>
            <a:r>
              <a:rPr lang="ru-RU" sz="2000" dirty="0" err="1"/>
              <a:t>Депздрава</a:t>
            </a:r>
            <a:r>
              <a:rPr lang="ru-RU" sz="2000" dirty="0"/>
              <a:t> Югры от 28 февраля 2020 </a:t>
            </a:r>
            <a:r>
              <a:rPr lang="ru-RU" sz="2000" dirty="0" smtClean="0"/>
              <a:t>года </a:t>
            </a:r>
            <a:br>
              <a:rPr lang="ru-RU" sz="2000" dirty="0" smtClean="0"/>
            </a:br>
            <a:r>
              <a:rPr lang="ru-RU" sz="2000" dirty="0" smtClean="0"/>
              <a:t>№ 253 «О </a:t>
            </a:r>
            <a:r>
              <a:rPr lang="ru-RU" sz="2000" dirty="0"/>
              <a:t>мониторинге целевых показателей охвата диспансерным наблюдением и антиретровирусной терапией лиц, инфицированных </a:t>
            </a:r>
            <a:r>
              <a:rPr lang="ru-RU" sz="2000" dirty="0" smtClean="0"/>
              <a:t>ВИЧ, в </a:t>
            </a:r>
            <a:r>
              <a:rPr lang="ru-RU" sz="2000" dirty="0"/>
              <a:t>Ханты-Мансийском автономном округе – Югре»</a:t>
            </a:r>
          </a:p>
        </p:txBody>
      </p:sp>
    </p:spTree>
    <p:extLst>
      <p:ext uri="{BB962C8B-B14F-4D97-AF65-F5344CB8AC3E}">
        <p14:creationId xmlns:p14="http://schemas.microsoft.com/office/powerpoint/2010/main" val="92040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Общее </a:t>
            </a:r>
            <a:r>
              <a:rPr lang="ru-RU" dirty="0">
                <a:solidFill>
                  <a:srgbClr val="FF0000"/>
                </a:solidFill>
              </a:rPr>
              <a:t>число лиц, живущих с </a:t>
            </a:r>
            <a:r>
              <a:rPr lang="ru-RU" dirty="0" smtClean="0">
                <a:solidFill>
                  <a:srgbClr val="FF0000"/>
                </a:solidFill>
              </a:rPr>
              <a:t>ВИЧ</a:t>
            </a:r>
          </a:p>
          <a:p>
            <a:r>
              <a:rPr lang="ru-RU" dirty="0"/>
              <a:t>2.2.		Своевременное выявление лиц с ВИЧ среди контингентов, подлежащих медицинскому освидетельствованию на ВИЧ-инфекцию, </a:t>
            </a:r>
            <a:r>
              <a:rPr lang="ru-RU" dirty="0" smtClean="0"/>
              <a:t>в </a:t>
            </a:r>
            <a:r>
              <a:rPr lang="ru-RU" dirty="0"/>
              <a:t>соответствии с приказом </a:t>
            </a:r>
            <a:r>
              <a:rPr lang="ru-RU" dirty="0" err="1" smtClean="0"/>
              <a:t>Депздрава</a:t>
            </a:r>
            <a:r>
              <a:rPr lang="ru-RU" dirty="0" smtClean="0"/>
              <a:t> Югры </a:t>
            </a:r>
            <a:r>
              <a:rPr lang="ru-RU" dirty="0"/>
              <a:t>от 12 февраля 2019 года № 123 «О мониторинге обследования на антитела к ВИЧ </a:t>
            </a:r>
            <a:r>
              <a:rPr lang="ru-RU" dirty="0" smtClean="0"/>
              <a:t>в </a:t>
            </a:r>
            <a:r>
              <a:rPr lang="ru-RU" dirty="0"/>
              <a:t>Ханты-Мансийском автономном округе – Югре</a:t>
            </a:r>
            <a:r>
              <a:rPr lang="ru-RU" dirty="0" smtClean="0"/>
              <a:t>»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Форма № </a:t>
            </a:r>
            <a:r>
              <a:rPr lang="ru-RU" dirty="0"/>
              <a:t>1178 «Форма мониторинга обследования населения Ханты-Мансийского автономного округа – Югры на антитела к ВИЧ» </a:t>
            </a:r>
            <a:r>
              <a:rPr lang="ru-RU" dirty="0" smtClean="0"/>
              <a:t> в </a:t>
            </a:r>
            <a:r>
              <a:rPr lang="ru-RU" dirty="0"/>
              <a:t>информационной системе «</a:t>
            </a:r>
            <a:r>
              <a:rPr lang="ru-RU" dirty="0" err="1"/>
              <a:t>МедВедь</a:t>
            </a:r>
            <a:r>
              <a:rPr lang="ru-RU" dirty="0"/>
              <a:t>»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Г</a:t>
            </a:r>
            <a:r>
              <a:rPr lang="ru-RU" dirty="0" smtClean="0"/>
              <a:t>отовятся изменения в приказ № 123 в соответствии с приказом  Росстата </a:t>
            </a:r>
            <a:r>
              <a:rPr lang="ru-RU" dirty="0"/>
              <a:t>от 14.02.2020 </a:t>
            </a:r>
            <a:r>
              <a:rPr lang="ru-RU" dirty="0" smtClean="0"/>
              <a:t>№ 66 «Об </a:t>
            </a:r>
            <a:r>
              <a:rPr lang="ru-RU" dirty="0"/>
              <a:t>утверждении формы федерального статистического наблюдения с указаниями по ее заполнению для организации Федеральной службой по надзору в сфере защиты прав потребителей и благополучия человека федерального статистического наблюдения за санитарно-эпидемиологической ситуацией по ВИЧ-инфекции в Российской </a:t>
            </a:r>
            <a:r>
              <a:rPr lang="ru-RU" dirty="0" smtClean="0"/>
              <a:t>Федерации»</a:t>
            </a:r>
          </a:p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Новая форма </a:t>
            </a:r>
            <a:r>
              <a:rPr lang="ru-RU" dirty="0"/>
              <a:t>федерального статистического наблюдения </a:t>
            </a:r>
            <a:r>
              <a:rPr lang="ru-RU" dirty="0" smtClean="0"/>
              <a:t>№ </a:t>
            </a:r>
            <a:r>
              <a:rPr lang="ru-RU" dirty="0"/>
              <a:t>4 "Сведения о результатах исследования крови на антитела к ВИЧ" </a:t>
            </a: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Определены коды обследования 25 вместо 15, предлагается проводить учет взрослых по половому признаку, форма помесячная с отчета за июнь, годовая с отчета за 2020 год.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29600" cy="4373563"/>
          </a:xfrm>
        </p:spPr>
        <p:txBody>
          <a:bodyPr>
            <a:normAutofit/>
          </a:bodyPr>
          <a:lstStyle/>
          <a:p>
            <a:r>
              <a:rPr lang="ru-RU" dirty="0" smtClean="0"/>
              <a:t>2.3.Ежемесячная сверка </a:t>
            </a:r>
            <a:r>
              <a:rPr lang="ru-RU" dirty="0"/>
              <a:t>сведений о движении ЛЖВ с казенным учреждением Ханты-Мансийском автономного округа – Югры «Центр </a:t>
            </a:r>
            <a:r>
              <a:rPr lang="ru-RU" dirty="0" smtClean="0"/>
              <a:t>по </a:t>
            </a:r>
            <a:r>
              <a:rPr lang="ru-RU" dirty="0"/>
              <a:t>профилактике и борьбе со СПИД» (далее – КУ «Центр СПИД</a:t>
            </a:r>
            <a:r>
              <a:rPr lang="ru-RU" dirty="0" smtClean="0"/>
              <a:t>»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Готовятся методические материалы с по алгоритму сверки, в том числе взаимодействию с территориальными и окружным подразделениями УМВД по вопросам миграции.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69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105400" y="1628800"/>
            <a:ext cx="4038600" cy="440690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Отдельные формы статистического учета ВИЧ-инфицированных пациентов и эпидемиологического анализа ВИЧ-инфекции</a:t>
            </a:r>
          </a:p>
          <a:p>
            <a:r>
              <a:rPr lang="ru-RU" dirty="0" smtClean="0"/>
              <a:t>1.1.1</a:t>
            </a:r>
            <a:r>
              <a:rPr lang="ru-RU" dirty="0"/>
              <a:t>	донесение о смерти ВИЧ-инфицированного лица </a:t>
            </a:r>
            <a:endParaRPr lang="ru-RU" dirty="0" smtClean="0"/>
          </a:p>
          <a:p>
            <a:r>
              <a:rPr lang="ru-RU" dirty="0" smtClean="0"/>
              <a:t>1.1.2</a:t>
            </a:r>
            <a:r>
              <a:rPr lang="ru-RU" dirty="0"/>
              <a:t>	донесение о случае выявления ВИЧ-позитивности </a:t>
            </a:r>
            <a:endParaRPr lang="ru-RU" dirty="0" smtClean="0"/>
          </a:p>
          <a:p>
            <a:r>
              <a:rPr lang="ru-RU" dirty="0" smtClean="0"/>
              <a:t>1.1.3</a:t>
            </a:r>
            <a:r>
              <a:rPr lang="ru-RU" dirty="0"/>
              <a:t>	донесение о случае выявления СПИДа </a:t>
            </a:r>
            <a:endParaRPr lang="ru-RU" dirty="0" smtClean="0"/>
          </a:p>
          <a:p>
            <a:r>
              <a:rPr lang="ru-RU" dirty="0" smtClean="0"/>
              <a:t>1.1.4</a:t>
            </a:r>
            <a:r>
              <a:rPr lang="ru-RU" dirty="0"/>
              <a:t>	извещение о прибытии больного ВИЧ-инфекцией </a:t>
            </a:r>
            <a:endParaRPr lang="ru-RU" dirty="0" smtClean="0"/>
          </a:p>
          <a:p>
            <a:r>
              <a:rPr lang="ru-RU" dirty="0" smtClean="0"/>
              <a:t>1.1.5</a:t>
            </a:r>
            <a:r>
              <a:rPr lang="ru-RU" dirty="0"/>
              <a:t>	извещение об убытии больного </a:t>
            </a:r>
            <a:r>
              <a:rPr lang="ru-RU" dirty="0" smtClean="0"/>
              <a:t>ВИЧ-инфекцией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с </a:t>
            </a:r>
            <a:r>
              <a:rPr lang="ru-RU" dirty="0">
                <a:solidFill>
                  <a:srgbClr val="FF0000"/>
                </a:solidFill>
              </a:rPr>
              <a:t>изм. от 4 октября 2019, №1173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0386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77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>
                <a:solidFill>
                  <a:srgbClr val="FF0000"/>
                </a:solidFill>
              </a:rPr>
              <a:t>Число больных ВИЧ-инфекцией, состоящих под диспансерным наблюдением, чел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2.4.		Диспансерное наблюдение не менее 95% </a:t>
            </a:r>
            <a:r>
              <a:rPr lang="ru-RU" dirty="0" smtClean="0"/>
              <a:t>ЛЖВ в соответствии с 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КР «ВИЧ-инфекция </a:t>
            </a:r>
            <a:r>
              <a:rPr lang="ru-RU" dirty="0"/>
              <a:t>у детей», «ВИЧ-инфекция у взрослых» в актуальной редакции 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стандарты </a:t>
            </a:r>
            <a:r>
              <a:rPr lang="ru-RU" dirty="0"/>
              <a:t>первичной медико-санитарной помощи при болезни, вызванной вирусом иммунодефицита человека (ВИЧ-инфекцией), по линиям терапии, утвержденными </a:t>
            </a:r>
            <a:r>
              <a:rPr lang="ru-RU" dirty="0">
                <a:solidFill>
                  <a:srgbClr val="FF0000"/>
                </a:solidFill>
              </a:rPr>
              <a:t>приказами Министерства здравоохранения Российской Федерации от 20 ноября 2018 г. </a:t>
            </a:r>
            <a:r>
              <a:rPr lang="ru-RU" b="1" dirty="0">
                <a:solidFill>
                  <a:srgbClr val="FF0000"/>
                </a:solidFill>
              </a:rPr>
              <a:t>№№ </a:t>
            </a:r>
            <a:r>
              <a:rPr lang="ru-RU" b="1" dirty="0" smtClean="0">
                <a:solidFill>
                  <a:srgbClr val="FF0000"/>
                </a:solidFill>
              </a:rPr>
              <a:t>796н-802н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6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3A299">
                    <a:lumMod val="75000"/>
                  </a:srgbClr>
                </a:solidFill>
              </a:rPr>
              <a:t>Инструменты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rgbClr val="FF0000"/>
                </a:solidFill>
              </a:rPr>
              <a:t>Число больных ВИЧ-инфекцией, состоящих под диспансерным наблюдением, получающих ВААРТ</a:t>
            </a:r>
            <a:endParaRPr lang="ru-RU" sz="22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2.5.	Назначение антиретровирусной терапии ЛЖВ в соответствии со стандартами с учетом необходимости достижения </a:t>
            </a:r>
            <a:r>
              <a:rPr lang="ru-RU" dirty="0" smtClean="0">
                <a:solidFill>
                  <a:srgbClr val="FF0000"/>
                </a:solidFill>
              </a:rPr>
              <a:t>90% охвата ВААРТ </a:t>
            </a:r>
            <a:r>
              <a:rPr lang="ru-RU" dirty="0" smtClean="0"/>
              <a:t>к концу 2020 года.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План-график…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С</a:t>
            </a:r>
            <a:r>
              <a:rPr lang="ru-RU" dirty="0" smtClean="0"/>
              <a:t>тандарты </a:t>
            </a:r>
            <a:r>
              <a:rPr lang="ru-RU" dirty="0"/>
              <a:t>первичной медико-санитарной помощи при болезни, вызванной вирусом иммунодефицита человека (ВИЧ-инфекцией), по линиям терапии, утвержденными приказами Министерства здравоохранения Российской Федерации от 20 ноября 2018 г. №№ </a:t>
            </a:r>
            <a:r>
              <a:rPr lang="ru-RU" dirty="0" smtClean="0"/>
              <a:t>796н-802н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КР </a:t>
            </a:r>
            <a:r>
              <a:rPr lang="ru-RU" dirty="0"/>
              <a:t>«ВИЧ-инфекция у детей», «ВИЧ-инфекция у взрослых» в актуальной </a:t>
            </a:r>
            <a:r>
              <a:rPr lang="ru-RU" dirty="0" smtClean="0"/>
              <a:t>редакции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Наличие лекарственных препаратов – заявка на 2020 года сформирована по данным  ФРВИЧ с учетом перспективы охвата ВААРТ до 90%</a:t>
            </a:r>
            <a:endParaRPr lang="ru-RU" dirty="0"/>
          </a:p>
          <a:p>
            <a:pPr>
              <a:buFont typeface="Courier New" pitchFamily="49" charset="0"/>
              <a:buChar char="o"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04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Важно: </a:t>
            </a:r>
          </a:p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ониторинг </a:t>
            </a:r>
            <a:r>
              <a:rPr lang="ru-RU" dirty="0" err="1" smtClean="0">
                <a:solidFill>
                  <a:schemeClr val="tx1"/>
                </a:solidFill>
              </a:rPr>
              <a:t>эпидситуации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диспансерное наблюдение</a:t>
            </a:r>
          </a:p>
          <a:p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абор на терапию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удержание на терапии, формирование устойчивой приверженности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эффективность ВААРТ</a:t>
            </a:r>
          </a:p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воевременность и качество </a:t>
            </a:r>
            <a:r>
              <a:rPr lang="ru-RU" dirty="0" err="1" smtClean="0">
                <a:solidFill>
                  <a:srgbClr val="FF0000"/>
                </a:solidFill>
              </a:rPr>
              <a:t>статотчетности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97036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 90-90-</a:t>
            </a:r>
            <a:r>
              <a:rPr lang="ru-RU" b="1" u="sng" dirty="0" smtClean="0">
                <a:solidFill>
                  <a:srgbClr val="FF0000"/>
                </a:solidFill>
              </a:rPr>
              <a:t>90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2014 году Объединенная программа ООН по ВИЧ / СПИДу (ЮНЭЙДС) определила задачи по борьбе с вирусом иммунодефицита человека (ВИЧ</a:t>
            </a:r>
            <a:r>
              <a:rPr lang="ru-RU" dirty="0" smtClean="0"/>
              <a:t>):</a:t>
            </a:r>
            <a:endParaRPr lang="ru-RU" dirty="0"/>
          </a:p>
          <a:p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к</a:t>
            </a:r>
            <a:r>
              <a:rPr lang="ru-RU" dirty="0"/>
              <a:t> 2020 году 90 % всех людей, живущих с ВИЧ, должны знать о своем </a:t>
            </a:r>
            <a:r>
              <a:rPr lang="ru-RU" dirty="0" smtClean="0"/>
              <a:t>статусе</a:t>
            </a: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dirty="0"/>
              <a:t>к 2020 году 90 % всех людей, у которых диагностирована ВИЧ-инфекция, должны стабильно получать антиретровирусную </a:t>
            </a:r>
            <a:r>
              <a:rPr lang="ru-RU" dirty="0" smtClean="0"/>
              <a:t>терапию</a:t>
            </a: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dirty="0">
                <a:solidFill>
                  <a:srgbClr val="FF0000"/>
                </a:solidFill>
              </a:rPr>
              <a:t>к 2020 году у 90 % людей, получающих антиретровирусную терапию, должна наблюдаться вирусная </a:t>
            </a:r>
            <a:r>
              <a:rPr lang="ru-RU" dirty="0" err="1" smtClean="0">
                <a:solidFill>
                  <a:srgbClr val="FF0000"/>
                </a:solidFill>
              </a:rPr>
              <a:t>супрессия</a:t>
            </a:r>
            <a:r>
              <a:rPr lang="ru-RU" dirty="0" smtClean="0">
                <a:solidFill>
                  <a:srgbClr val="FF0000"/>
                </a:solidFill>
              </a:rPr>
              <a:t> (неопределяемый уровень вируса в крови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5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удержание на терапии и формирование устойчивой приверженности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Century Gothic" pitchFamily="34" charset="0"/>
                <a:ea typeface="Times New Roman"/>
              </a:rPr>
              <a:t>КУ «Центр СПИД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Century Gothic" pitchFamily="34" charset="0"/>
                <a:ea typeface="Times New Roman"/>
              </a:rPr>
              <a:t>4.1</a:t>
            </a:r>
            <a:r>
              <a:rPr lang="ru-RU" dirty="0">
                <a:latin typeface="Century Gothic" pitchFamily="34" charset="0"/>
                <a:ea typeface="Times New Roman"/>
              </a:rPr>
              <a:t>.	Разработку материалов по медико-психологическому сопровождению пациентов при их мотивировании к началу лечения </a:t>
            </a:r>
            <a:br>
              <a:rPr lang="ru-RU" dirty="0">
                <a:latin typeface="Century Gothic" pitchFamily="34" charset="0"/>
                <a:ea typeface="Times New Roman"/>
              </a:rPr>
            </a:br>
            <a:r>
              <a:rPr lang="ru-RU" dirty="0">
                <a:latin typeface="Century Gothic" pitchFamily="34" charset="0"/>
                <a:ea typeface="Times New Roman"/>
              </a:rPr>
              <a:t>и удержании на терапии, включая работу «Школы пациентов, инфицированных вирусом иммунодефицита человека (ВИЧ-инфекцией)» </a:t>
            </a:r>
            <a:br>
              <a:rPr lang="ru-RU" dirty="0">
                <a:latin typeface="Century Gothic" pitchFamily="34" charset="0"/>
                <a:ea typeface="Times New Roman"/>
              </a:rPr>
            </a:br>
            <a:r>
              <a:rPr lang="ru-RU" dirty="0">
                <a:latin typeface="Century Gothic" pitchFamily="34" charset="0"/>
                <a:ea typeface="Times New Roman"/>
              </a:rPr>
              <a:t>и их размещение на официальном сайте КУ «Центр СПИД</a:t>
            </a:r>
            <a:r>
              <a:rPr lang="ru-RU" dirty="0" smtClean="0">
                <a:latin typeface="Century Gothic" pitchFamily="34" charset="0"/>
                <a:ea typeface="Times New Roman"/>
              </a:rPr>
              <a:t>»</a:t>
            </a:r>
            <a:endParaRPr lang="ru-RU" sz="2800" dirty="0">
              <a:latin typeface="Century Gothic" pitchFamily="34" charset="0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1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пациента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136904" cy="492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Кольцо 2"/>
          <p:cNvSpPr/>
          <p:nvPr/>
        </p:nvSpPr>
        <p:spPr>
          <a:xfrm>
            <a:off x="3347864" y="4365104"/>
            <a:ext cx="792088" cy="216024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788764"/>
          </a:xfrm>
        </p:spPr>
        <p:txBody>
          <a:bodyPr>
            <a:noAutofit/>
          </a:bodyPr>
          <a:lstStyle/>
          <a:p>
            <a:pPr marL="114300" algn="l"/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Достижение </a:t>
            </a:r>
            <a:r>
              <a:rPr lang="ru-RU" sz="2000" dirty="0">
                <a:solidFill>
                  <a:schemeClr val="tx2"/>
                </a:solidFill>
              </a:rPr>
              <a:t>неопределяемой ВН – объективный показатель приверженности лечению и </a:t>
            </a:r>
            <a:r>
              <a:rPr lang="ru-RU" sz="2000" dirty="0">
                <a:solidFill>
                  <a:srgbClr val="FF0000"/>
                </a:solidFill>
              </a:rPr>
              <a:t>эффективности </a:t>
            </a:r>
            <a:r>
              <a:rPr lang="ru-RU" sz="2000" dirty="0" smtClean="0">
                <a:solidFill>
                  <a:srgbClr val="FF0000"/>
                </a:solidFill>
              </a:rPr>
              <a:t>ВААРТ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Контроль ВН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I -  </a:t>
            </a:r>
            <a:r>
              <a:rPr lang="ru-RU" sz="1800" dirty="0">
                <a:solidFill>
                  <a:schemeClr val="tx2"/>
                </a:solidFill>
              </a:rPr>
              <a:t>через 1 месяц после начала лечения и т.д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  <a:r>
              <a:rPr lang="ru-RU" sz="1800" dirty="0">
                <a:solidFill>
                  <a:schemeClr val="tx2"/>
                </a:solidFill>
              </a:rPr>
              <a:t/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4802050"/>
              </p:ext>
            </p:extLst>
          </p:nvPr>
        </p:nvGraphicFramePr>
        <p:xfrm>
          <a:off x="395536" y="1752601"/>
          <a:ext cx="8352928" cy="4124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609329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Вывод:</a:t>
            </a:r>
            <a:r>
              <a:rPr lang="ru-RU" dirty="0" smtClean="0">
                <a:solidFill>
                  <a:srgbClr val="FF0000"/>
                </a:solidFill>
              </a:rPr>
              <a:t> Не откладывать набор на терапию на последний месяц года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8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 90-</a:t>
            </a:r>
            <a:r>
              <a:rPr lang="ru-RU" b="1" u="sng" dirty="0" smtClean="0">
                <a:solidFill>
                  <a:srgbClr val="FF0000"/>
                </a:solidFill>
              </a:rPr>
              <a:t>90</a:t>
            </a:r>
            <a:r>
              <a:rPr lang="ru-RU" b="1" dirty="0" smtClean="0">
                <a:solidFill>
                  <a:srgbClr val="FF0000"/>
                </a:solidFill>
              </a:rPr>
              <a:t>-90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2014 году Объединенная программа ООН по ВИЧ / СПИДу (ЮНЭЙДС) определила задачи по борьбе с вирусом иммунодефицита человека (ВИЧ</a:t>
            </a:r>
            <a:r>
              <a:rPr lang="ru-RU" dirty="0" smtClean="0"/>
              <a:t>):</a:t>
            </a:r>
            <a:endParaRPr lang="ru-RU" dirty="0"/>
          </a:p>
          <a:p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к</a:t>
            </a:r>
            <a:r>
              <a:rPr lang="ru-RU" dirty="0"/>
              <a:t> 2020 году 90 % всех людей, живущих с ВИЧ, должны знать о своем </a:t>
            </a:r>
            <a:r>
              <a:rPr lang="ru-RU" dirty="0" smtClean="0"/>
              <a:t>статусе</a:t>
            </a: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dirty="0"/>
              <a:t>к 2020 году 90 % всех людей, у которых диагностирована ВИЧ-инфекция, должны стабильно получать антиретровирусную </a:t>
            </a:r>
            <a:r>
              <a:rPr lang="ru-RU" dirty="0" smtClean="0"/>
              <a:t>терапию</a:t>
            </a: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dirty="0"/>
              <a:t>к 2020 году у 90 % людей, получающих антиретровирусную терапию, должна наблюдаться вирусная </a:t>
            </a:r>
            <a:r>
              <a:rPr lang="ru-RU" dirty="0" err="1" smtClean="0"/>
              <a:t>супрессия</a:t>
            </a:r>
            <a:r>
              <a:rPr lang="ru-RU" dirty="0" smtClean="0"/>
              <a:t> (неопределяемый уровень вируса в крови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08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Своевременность и качество </a:t>
            </a:r>
            <a:r>
              <a:rPr lang="ru-RU" sz="2400" dirty="0" err="1">
                <a:solidFill>
                  <a:srgbClr val="FF0000"/>
                </a:solidFill>
              </a:rPr>
              <a:t>статотчетности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ПП.2.7., 2.9</a:t>
            </a:r>
            <a:r>
              <a:rPr lang="ru-RU" dirty="0" smtClean="0"/>
              <a:t>.  Сроки, синхронизация </a:t>
            </a:r>
            <a:r>
              <a:rPr lang="ru-RU" dirty="0"/>
              <a:t>сведений с другими отчетными формами 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614973"/>
              </p:ext>
            </p:extLst>
          </p:nvPr>
        </p:nvGraphicFramePr>
        <p:xfrm>
          <a:off x="467544" y="3068960"/>
          <a:ext cx="8229600" cy="22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29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Контроль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endParaRPr lang="ru-RU" dirty="0" smtClean="0"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Руководитель МО обеспечивает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a typeface="Times New Roman"/>
              </a:rPr>
              <a:t>2.10</a:t>
            </a:r>
            <a:r>
              <a:rPr lang="ru-RU" dirty="0">
                <a:ea typeface="Times New Roman"/>
              </a:rPr>
              <a:t>.	Личный контроль за достижением целевого уровня</a:t>
            </a:r>
            <a:r>
              <a:rPr lang="ru-RU" dirty="0">
                <a:solidFill>
                  <a:srgbClr val="26282F"/>
                </a:solidFill>
                <a:ea typeface="Times New Roman"/>
              </a:rPr>
              <a:t> </a:t>
            </a:r>
            <a:r>
              <a:rPr lang="ru-RU" dirty="0">
                <a:ea typeface="Times New Roman"/>
              </a:rPr>
              <a:t>охвата диспансерным наблюдением и антиретровирусной терапией ЛЖВ в соответствии с планом - графиком.</a:t>
            </a:r>
            <a:endParaRPr lang="ru-RU" sz="2000" dirty="0"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endParaRPr lang="ru-RU" dirty="0" smtClean="0"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endParaRPr lang="ru-RU" dirty="0"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КУ «Центр СПИД</a:t>
            </a:r>
          </a:p>
          <a:p>
            <a:pPr indent="450215">
              <a:spcAft>
                <a:spcPts val="0"/>
              </a:spcAft>
            </a:pPr>
            <a:r>
              <a:rPr lang="ru-RU" dirty="0" smtClean="0">
                <a:ea typeface="Times New Roman"/>
              </a:rPr>
              <a:t>4.1</a:t>
            </a:r>
            <a:r>
              <a:rPr lang="ru-RU" dirty="0">
                <a:ea typeface="Times New Roman"/>
              </a:rPr>
              <a:t>.	</a:t>
            </a:r>
            <a:r>
              <a:rPr lang="ru-RU" dirty="0" smtClean="0">
                <a:ea typeface="Times New Roman"/>
              </a:rPr>
              <a:t>Ежемесячный </a:t>
            </a:r>
            <a:r>
              <a:rPr lang="ru-RU" dirty="0">
                <a:ea typeface="Times New Roman"/>
              </a:rPr>
              <a:t>мониторинг достижения целевых показателей охвата диспансерным наблюдением и антиретровирусной терапией ЛЖВ 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в Ханты-Мансийском автономном округе – Югре.</a:t>
            </a:r>
            <a:endParaRPr lang="ru-RU" sz="2800" dirty="0"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ea typeface="Times New Roman"/>
              </a:rPr>
              <a:t>4.3.	</a:t>
            </a:r>
            <a:r>
              <a:rPr lang="ru-RU" dirty="0">
                <a:solidFill>
                  <a:srgbClr val="FF0000"/>
                </a:solidFill>
                <a:ea typeface="Times New Roman"/>
              </a:rPr>
              <a:t>Предоставление отчета о реализации </a:t>
            </a:r>
            <a:r>
              <a:rPr lang="ru-RU" dirty="0" smtClean="0">
                <a:solidFill>
                  <a:srgbClr val="FF0000"/>
                </a:solidFill>
                <a:ea typeface="Times New Roman"/>
              </a:rPr>
              <a:t>плана-графика в </a:t>
            </a:r>
            <a:r>
              <a:rPr lang="ru-RU" dirty="0" err="1" smtClean="0">
                <a:solidFill>
                  <a:srgbClr val="FF0000"/>
                </a:solidFill>
                <a:ea typeface="Times New Roman"/>
              </a:rPr>
              <a:t>Депздрав</a:t>
            </a:r>
            <a:r>
              <a:rPr lang="ru-RU" dirty="0" smtClean="0">
                <a:solidFill>
                  <a:srgbClr val="FF0000"/>
                </a:solidFill>
                <a:ea typeface="Times New Roman"/>
              </a:rPr>
              <a:t> Югры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11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приказ </a:t>
            </a:r>
            <a:r>
              <a:rPr lang="ru-RU" sz="2400" dirty="0" err="1"/>
              <a:t>Депздрава</a:t>
            </a:r>
            <a:r>
              <a:rPr lang="ru-RU" sz="2400" dirty="0"/>
              <a:t> Югры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28.02.2020 № </a:t>
            </a:r>
            <a:r>
              <a:rPr lang="ru-RU" sz="2400" dirty="0" smtClean="0"/>
              <a:t>256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 smtClean="0">
                <a:latin typeface="+mj-lt"/>
              </a:rPr>
              <a:t>Приказ № 256 утверждает маршрутизацию </a:t>
            </a:r>
            <a:r>
              <a:rPr lang="ru-RU" dirty="0">
                <a:latin typeface="+mj-lt"/>
              </a:rPr>
              <a:t>лабораторных исследований для диагностики ВИЧ - инфекции </a:t>
            </a:r>
            <a:r>
              <a:rPr lang="ru-RU" dirty="0" smtClean="0">
                <a:latin typeface="+mj-lt"/>
              </a:rPr>
              <a:t>из </a:t>
            </a:r>
            <a:r>
              <a:rPr lang="ru-RU" dirty="0">
                <a:latin typeface="+mj-lt"/>
              </a:rPr>
              <a:t>медицинских </a:t>
            </a:r>
            <a:r>
              <a:rPr lang="ru-RU" dirty="0" smtClean="0">
                <a:latin typeface="+mj-lt"/>
              </a:rPr>
              <a:t>организаций </a:t>
            </a:r>
            <a:r>
              <a:rPr lang="ru-RU" dirty="0">
                <a:latin typeface="+mj-lt"/>
              </a:rPr>
              <a:t>Ханты-Мансийского автономного округа – </a:t>
            </a:r>
            <a:r>
              <a:rPr lang="ru-RU" dirty="0" smtClean="0">
                <a:latin typeface="+mj-lt"/>
              </a:rPr>
              <a:t>Югры в КУ Центр СПИД и его филиалы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Сведения о </a:t>
            </a:r>
            <a:r>
              <a:rPr lang="ru-RU" dirty="0" smtClean="0">
                <a:latin typeface="+mj-lt"/>
              </a:rPr>
              <a:t>потребности в видах исследований и планируемом </a:t>
            </a:r>
            <a:r>
              <a:rPr lang="ru-RU" dirty="0">
                <a:latin typeface="+mj-lt"/>
              </a:rPr>
              <a:t>количестве лабораторных исследований на базе КУ «Центр СПИД» </a:t>
            </a:r>
            <a:r>
              <a:rPr lang="ru-RU" dirty="0" smtClean="0">
                <a:latin typeface="+mj-lt"/>
              </a:rPr>
              <a:t>сформированы </a:t>
            </a:r>
            <a:r>
              <a:rPr lang="ru-RU" dirty="0">
                <a:latin typeface="+mj-lt"/>
              </a:rPr>
              <a:t>по ответам медицинских организаций </a:t>
            </a:r>
            <a:r>
              <a:rPr lang="ru-RU" dirty="0" smtClean="0">
                <a:latin typeface="+mj-lt"/>
              </a:rPr>
              <a:t>на </a:t>
            </a:r>
            <a:r>
              <a:rPr lang="ru-RU" dirty="0">
                <a:latin typeface="+mj-lt"/>
              </a:rPr>
              <a:t>письмо КУ «Центр СПИД от 16.07.2019 № </a:t>
            </a:r>
            <a:r>
              <a:rPr lang="ru-RU" dirty="0" smtClean="0">
                <a:latin typeface="+mj-lt"/>
              </a:rPr>
              <a:t>644 </a:t>
            </a:r>
          </a:p>
          <a:p>
            <a:pPr marL="114300" indent="0">
              <a:buNone/>
            </a:pP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Приказом Департамента здравоохранения Ханты-Мансийского автономного округа – Югры от 31 декабря 2019 года № 1648 «Об утверждении объемов государственных услуг (работ) в натуральном выражении, выполняемых казенными учреждениями, подведомственными Департаменту здравоохранения Ханты-Мансийского автономного округа – Югры на 2020 год и на плановый период 2021 и 2022 годов» (с изменениями от 2 марта 2020 года № 268) предусмотрено оказание  КУ «Центр СПИД» услуги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</a:rPr>
              <a:t>«Первичная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медико-санитарная помощь, не включенная в базовую программу обязательного медицинского страхования. Первичная медико-санитарная помощь, в части диагностики и лечения. </a:t>
            </a:r>
            <a:r>
              <a:rPr lang="ru-RU" dirty="0">
                <a:solidFill>
                  <a:srgbClr val="00B050"/>
                </a:solidFill>
                <a:latin typeface="+mj-lt"/>
                <a:ea typeface="Times New Roman"/>
              </a:rPr>
              <a:t>Клиническая лабораторная диагностика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</a:rPr>
              <a:t>Амбулаторно» с указанием объема услуги</a:t>
            </a:r>
          </a:p>
          <a:p>
            <a:endParaRPr lang="ru-RU" dirty="0">
              <a:solidFill>
                <a:srgbClr val="000000"/>
              </a:solidFill>
              <a:latin typeface="+mj-lt"/>
            </a:endParaRPr>
          </a:p>
          <a:p>
            <a:r>
              <a:rPr lang="ru-RU" strike="sngStrike" dirty="0" smtClean="0">
                <a:solidFill>
                  <a:srgbClr val="FF0000"/>
                </a:solidFill>
                <a:latin typeface="+mj-lt"/>
              </a:rPr>
              <a:t>Осуществление исследований в кол-ве  свыше заявленных?!</a:t>
            </a:r>
          </a:p>
          <a:p>
            <a:pPr marL="114300" indent="0">
              <a:buNone/>
            </a:pPr>
            <a:endParaRPr lang="ru-RU" strike="sngStrike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Ознакомиться с приказом и предоставить  заявки от </a:t>
            </a:r>
            <a:r>
              <a:rPr lang="ru-RU" b="1" dirty="0" err="1" smtClean="0">
                <a:solidFill>
                  <a:srgbClr val="FF0000"/>
                </a:solidFill>
                <a:latin typeface="+mj-lt"/>
              </a:rPr>
              <a:t>медорганизаций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, не указанных в приказе. СРОК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– до </a:t>
            </a:r>
            <a:r>
              <a:rPr lang="ru-RU" b="1" smtClean="0">
                <a:solidFill>
                  <a:srgbClr val="FF0000"/>
                </a:solidFill>
                <a:latin typeface="+mj-lt"/>
              </a:rPr>
              <a:t>12 марта 2020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43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Основания для издания приказа № 253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Государственная стратегия </a:t>
            </a:r>
            <a:r>
              <a:rPr lang="ru-RU" dirty="0"/>
              <a:t>противодействия распространению ВИЧ-инфекции в Российской Федерации на период </a:t>
            </a:r>
            <a:r>
              <a:rPr lang="ru-RU" dirty="0" smtClean="0"/>
              <a:t>до </a:t>
            </a:r>
            <a:r>
              <a:rPr lang="ru-RU" dirty="0"/>
              <a:t>2020 года и дальнейшую перспективу, </a:t>
            </a:r>
            <a:r>
              <a:rPr lang="ru-RU" dirty="0" smtClean="0"/>
              <a:t>утвержденная </a:t>
            </a:r>
            <a:r>
              <a:rPr lang="ru-RU" dirty="0"/>
              <a:t>распоряжением Правительства Российской Федерации от 20 октября 2016 года № </a:t>
            </a:r>
            <a:r>
              <a:rPr lang="ru-RU" dirty="0" smtClean="0"/>
              <a:t>2203-р </a:t>
            </a:r>
          </a:p>
          <a:p>
            <a:r>
              <a:rPr lang="ru-RU" dirty="0" smtClean="0"/>
              <a:t>письмо </a:t>
            </a:r>
            <a:r>
              <a:rPr lang="ru-RU" dirty="0"/>
              <a:t>Министерства здравоохранения Российской Федерации </a:t>
            </a:r>
            <a:r>
              <a:rPr lang="ru-RU" dirty="0" smtClean="0"/>
              <a:t>от </a:t>
            </a:r>
            <a:r>
              <a:rPr lang="ru-RU" dirty="0"/>
              <a:t>20 января 2020 года № </a:t>
            </a:r>
            <a:r>
              <a:rPr lang="ru-RU" dirty="0" smtClean="0"/>
              <a:t>17-10/412-382 </a:t>
            </a:r>
          </a:p>
          <a:p>
            <a:r>
              <a:rPr lang="ru-RU" dirty="0" smtClean="0"/>
              <a:t>План первоочередных </a:t>
            </a:r>
            <a:r>
              <a:rPr lang="ru-RU" dirty="0"/>
              <a:t>мероприятий по противодействию распространения ВИЧ-инфекции </a:t>
            </a:r>
            <a:r>
              <a:rPr lang="ru-RU" dirty="0" smtClean="0"/>
              <a:t>и </a:t>
            </a:r>
            <a:r>
              <a:rPr lang="ru-RU" dirty="0"/>
              <a:t>поэтапному расширению охвата антиретровирусной терапией больных ВИЧ-инфекцией в 2020 году в Ханты-Мансийском автономном </a:t>
            </a:r>
            <a:r>
              <a:rPr lang="ru-RU" dirty="0" smtClean="0"/>
              <a:t>округе </a:t>
            </a:r>
            <a:r>
              <a:rPr lang="ru-RU" dirty="0"/>
              <a:t>– </a:t>
            </a:r>
            <a:r>
              <a:rPr lang="ru-RU" dirty="0" smtClean="0"/>
              <a:t>Югре утвержден </a:t>
            </a:r>
            <a:r>
              <a:rPr lang="ru-RU" dirty="0"/>
              <a:t>заместителем </a:t>
            </a:r>
            <a:r>
              <a:rPr lang="ru-RU" dirty="0" smtClean="0"/>
              <a:t>Губернатора Ханты-Мансийского </a:t>
            </a:r>
            <a:r>
              <a:rPr lang="ru-RU" dirty="0"/>
              <a:t>автономного округа – Югры В.С. Кольцовым </a:t>
            </a:r>
            <a:r>
              <a:rPr lang="ru-RU" dirty="0" smtClean="0"/>
              <a:t>11 </a:t>
            </a:r>
            <a:r>
              <a:rPr lang="ru-RU" dirty="0"/>
              <a:t>февраля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140503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>План первоочередных мероприятий по противодействию распространения ВИЧ-инфекции и поэтапному расширению охвата антиретровирусной терапией больных ВИЧ-инфекцией в 2020 году в Ханты-Мансийском автономном округе – Югре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084168" y="2438400"/>
            <a:ext cx="2808312" cy="3222848"/>
          </a:xfrm>
        </p:spPr>
        <p:txBody>
          <a:bodyPr>
            <a:normAutofit/>
          </a:bodyPr>
          <a:lstStyle/>
          <a:p>
            <a:r>
              <a:rPr lang="ru-RU" sz="1700" dirty="0"/>
              <a:t>Перечень мероприятий, ожидаемый результат, целевые показатели, на достижение которых мероприятия направлены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8326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60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>План первоочередных мероприятий по противодействию распространения ВИЧ-инфекции и поэтапному расширению охвата антиретровирусной терапией больных ВИЧ-инфекцией в 2020 году в Ханты-Мансийском автономном округе – Югре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652120" y="2276872"/>
            <a:ext cx="3394720" cy="2952328"/>
          </a:xfrm>
        </p:spPr>
        <p:txBody>
          <a:bodyPr>
            <a:normAutofit/>
          </a:bodyPr>
          <a:lstStyle/>
          <a:p>
            <a:r>
              <a:rPr lang="ru-RU" sz="1700" dirty="0" smtClean="0"/>
              <a:t>Помесячная </a:t>
            </a:r>
            <a:r>
              <a:rPr lang="ru-RU" sz="1700" dirty="0"/>
              <a:t>линейка целевых показателей "дорожной карты" по расширению охвата диспансерным наблюдением и лечением больных ВИЧ-инфекцией по ХМАО-Югре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7606" y="1016730"/>
            <a:ext cx="39604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42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0672" cy="10394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Приказом № 253 Утверждены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П.1.1. План </a:t>
            </a:r>
            <a:r>
              <a:rPr lang="ru-RU" dirty="0"/>
              <a:t>– график достижения целевых показателей охвата диспансерным наблюдением и антиретровирусной терапией лиц, инфицированных ВИЧ, в медицинских организациях </a:t>
            </a:r>
            <a:r>
              <a:rPr lang="ru-RU" dirty="0" smtClean="0"/>
              <a:t>ХМАО-Югры -приложение 1</a:t>
            </a:r>
          </a:p>
          <a:p>
            <a:r>
              <a:rPr lang="ru-RU" dirty="0" smtClean="0"/>
              <a:t>П.1.2.</a:t>
            </a:r>
            <a:r>
              <a:rPr lang="ru-RU" dirty="0"/>
              <a:t> </a:t>
            </a:r>
            <a:r>
              <a:rPr lang="ru-RU" dirty="0" smtClean="0"/>
              <a:t>Форма </a:t>
            </a:r>
            <a:r>
              <a:rPr lang="ru-RU" dirty="0"/>
              <a:t>статистического наблюдения № 1473 «Форма </a:t>
            </a:r>
            <a:r>
              <a:rPr lang="ru-RU" dirty="0" smtClean="0"/>
              <a:t>отчета о </a:t>
            </a:r>
            <a:r>
              <a:rPr lang="ru-RU" dirty="0"/>
              <a:t>реализации Плана – графика </a:t>
            </a:r>
            <a:r>
              <a:rPr lang="ru-RU" dirty="0" smtClean="0"/>
              <a:t> в </a:t>
            </a:r>
            <a:r>
              <a:rPr lang="ru-RU" dirty="0"/>
              <a:t>медицинской организации</a:t>
            </a:r>
            <a:r>
              <a:rPr lang="ru-RU" dirty="0" smtClean="0"/>
              <a:t>» - приложение 2</a:t>
            </a:r>
          </a:p>
          <a:p>
            <a:r>
              <a:rPr lang="ru-RU" dirty="0" smtClean="0"/>
              <a:t>П.1.3. Перечень </a:t>
            </a:r>
            <a:r>
              <a:rPr lang="ru-RU" dirty="0"/>
              <a:t>медицинских организаций Ханты-Мансийского автономного округа – Югры, ответственных за </a:t>
            </a:r>
            <a:r>
              <a:rPr lang="ru-RU" dirty="0" smtClean="0"/>
              <a:t> формы </a:t>
            </a:r>
            <a:r>
              <a:rPr lang="ru-RU" dirty="0"/>
              <a:t>№ 1473 в информационной системе «</a:t>
            </a:r>
            <a:r>
              <a:rPr lang="ru-RU" dirty="0" err="1"/>
              <a:t>МедВедь</a:t>
            </a:r>
            <a:r>
              <a:rPr lang="ru-RU" dirty="0" smtClean="0"/>
              <a:t>» -  приложение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50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2659648752"/>
              </p:ext>
            </p:extLst>
          </p:nvPr>
        </p:nvGraphicFramePr>
        <p:xfrm>
          <a:off x="683569" y="620713"/>
          <a:ext cx="7848870" cy="2083860"/>
        </p:xfrm>
        <a:graphic>
          <a:graphicData uri="http://schemas.openxmlformats.org/drawingml/2006/table">
            <a:tbl>
              <a:tblPr firstRow="1" firstCol="1" bandRow="1"/>
              <a:tblGrid>
                <a:gridCol w="893921"/>
                <a:gridCol w="517266"/>
                <a:gridCol w="396467"/>
                <a:gridCol w="408735"/>
                <a:gridCol w="408735"/>
                <a:gridCol w="457801"/>
                <a:gridCol w="457801"/>
                <a:gridCol w="400884"/>
                <a:gridCol w="400884"/>
                <a:gridCol w="351326"/>
                <a:gridCol w="351326"/>
                <a:gridCol w="368008"/>
                <a:gridCol w="487241"/>
                <a:gridCol w="487241"/>
                <a:gridCol w="486752"/>
                <a:gridCol w="487241"/>
                <a:gridCol w="487241"/>
              </a:tblGrid>
              <a:tr h="800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медицинской организации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ПНП 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ФРВИЧ (чел)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 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 ВААРТ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февраль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июнь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июль(чел)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август 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сентябрь 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октябрь 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ноябрь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декабрь (целевой)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(чел)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83">
                <a:tc rowSpan="3"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</a:rPr>
                        <a:t>БУ «Белоярская районная  больница»</a:t>
                      </a: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ЛЖВ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205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101,5%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ВААРТ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141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69,1%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73" marR="553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852936"/>
            <a:ext cx="8460432" cy="3456383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800" b="1" dirty="0">
                <a:latin typeface="Times New Roman"/>
                <a:ea typeface="Times New Roman"/>
              </a:rPr>
              <a:t>ЛЖВ</a:t>
            </a:r>
            <a:r>
              <a:rPr lang="ru-RU" sz="800" dirty="0">
                <a:latin typeface="Times New Roman"/>
                <a:ea typeface="Times New Roman"/>
              </a:rPr>
              <a:t> - общее число лиц, живущих с ВИЧ, чел. без находящихся в ФСИН и иностранных граждан, по данным системы эпидемиологического мониторинга ВИЧ-инфекции «ВИЧ-учет» </a:t>
            </a:r>
            <a:r>
              <a:rPr lang="ru-RU" sz="800" dirty="0" smtClean="0">
                <a:latin typeface="Times New Roman"/>
                <a:ea typeface="Times New Roman"/>
              </a:rPr>
              <a:t> </a:t>
            </a:r>
            <a:r>
              <a:rPr lang="ru-RU" sz="800" dirty="0">
                <a:latin typeface="Times New Roman"/>
                <a:ea typeface="Times New Roman"/>
              </a:rPr>
              <a:t>КУ «Центр СПИД</a:t>
            </a:r>
            <a:r>
              <a:rPr lang="ru-RU" sz="800" dirty="0" smtClean="0">
                <a:latin typeface="Times New Roman"/>
                <a:ea typeface="Times New Roman"/>
              </a:rPr>
              <a:t>»</a:t>
            </a:r>
            <a:r>
              <a:rPr lang="ru-RU" sz="800" dirty="0">
                <a:latin typeface="Times New Roman"/>
                <a:ea typeface="Times New Roman"/>
              </a:rPr>
              <a:t/>
            </a:r>
            <a:br>
              <a:rPr lang="ru-RU" sz="800" dirty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/>
            </a:r>
            <a:br>
              <a:rPr lang="ru-RU" sz="800" dirty="0" smtClean="0">
                <a:latin typeface="Times New Roman"/>
                <a:ea typeface="Times New Roman"/>
              </a:rPr>
            </a:br>
            <a:r>
              <a:rPr lang="ru-RU" sz="800" b="1" dirty="0" smtClean="0">
                <a:latin typeface="Times New Roman"/>
                <a:ea typeface="Times New Roman"/>
              </a:rPr>
              <a:t>Д</a:t>
            </a:r>
            <a:r>
              <a:rPr lang="ru-RU" sz="800" dirty="0" smtClean="0">
                <a:latin typeface="Times New Roman"/>
                <a:ea typeface="Times New Roman"/>
              </a:rPr>
              <a:t> </a:t>
            </a:r>
            <a:r>
              <a:rPr lang="ru-RU" sz="800" dirty="0">
                <a:latin typeface="Times New Roman"/>
                <a:ea typeface="Times New Roman"/>
              </a:rPr>
              <a:t>- число больных ВИЧ-инфекцией, состоящих под диспансерным наблюдением, чел. </a:t>
            </a:r>
            <a:br>
              <a:rPr lang="ru-RU" sz="800" dirty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/>
            </a:r>
            <a:br>
              <a:rPr lang="ru-RU" sz="800" dirty="0" smtClean="0">
                <a:latin typeface="Times New Roman"/>
                <a:ea typeface="Times New Roman"/>
              </a:rPr>
            </a:br>
            <a:r>
              <a:rPr lang="ru-RU" sz="800" b="1" dirty="0" smtClean="0">
                <a:latin typeface="Times New Roman"/>
                <a:ea typeface="Times New Roman"/>
              </a:rPr>
              <a:t>ВААРТ</a:t>
            </a:r>
            <a:r>
              <a:rPr lang="ru-RU" sz="800" dirty="0" smtClean="0">
                <a:latin typeface="Times New Roman"/>
                <a:ea typeface="Times New Roman"/>
              </a:rPr>
              <a:t> </a:t>
            </a:r>
            <a:r>
              <a:rPr lang="ru-RU" sz="800" dirty="0">
                <a:latin typeface="Times New Roman"/>
                <a:ea typeface="Times New Roman"/>
              </a:rPr>
              <a:t>- число больных ВИЧ-инфекцией, состоящих под диспансерным наблюдением, получающих антиретровирусную терапию, чел.</a:t>
            </a:r>
            <a:br>
              <a:rPr lang="ru-RU" sz="800" dirty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/>
            </a:r>
            <a:br>
              <a:rPr lang="ru-RU" sz="800" dirty="0" smtClean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>3  сведения </a:t>
            </a:r>
            <a:r>
              <a:rPr lang="ru-RU" sz="800" dirty="0">
                <a:latin typeface="Times New Roman"/>
                <a:ea typeface="Times New Roman"/>
              </a:rPr>
              <a:t>из ПНП на 1 января 2019 </a:t>
            </a:r>
            <a:r>
              <a:rPr lang="ru-RU" sz="800" dirty="0" smtClean="0">
                <a:latin typeface="Times New Roman"/>
                <a:ea typeface="Times New Roman"/>
              </a:rPr>
              <a:t>года </a:t>
            </a:r>
            <a:br>
              <a:rPr lang="ru-RU" sz="800" dirty="0" smtClean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>4  сведения </a:t>
            </a:r>
            <a:r>
              <a:rPr lang="ru-RU" sz="800" dirty="0">
                <a:latin typeface="Times New Roman"/>
                <a:ea typeface="Times New Roman"/>
              </a:rPr>
              <a:t>из ФРВИЧ  по состоянию на 29 января 2019 </a:t>
            </a:r>
            <a:r>
              <a:rPr lang="ru-RU" sz="800" dirty="0" smtClean="0">
                <a:latin typeface="Times New Roman"/>
                <a:ea typeface="Times New Roman"/>
              </a:rPr>
              <a:t>года</a:t>
            </a:r>
            <a:r>
              <a:rPr lang="ru-RU" sz="800" dirty="0">
                <a:latin typeface="Times New Roman"/>
                <a:ea typeface="Times New Roman"/>
              </a:rPr>
              <a:t/>
            </a:r>
            <a:br>
              <a:rPr lang="ru-RU" sz="800" dirty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>5  доля </a:t>
            </a:r>
            <a:r>
              <a:rPr lang="ru-RU" sz="800" dirty="0">
                <a:latin typeface="Times New Roman"/>
                <a:ea typeface="Times New Roman"/>
              </a:rPr>
              <a:t>ЛЖВ, находящихся под диспансерным наблюдением, в </a:t>
            </a:r>
            <a:r>
              <a:rPr lang="ru-RU" sz="800" dirty="0" smtClean="0">
                <a:latin typeface="Times New Roman"/>
                <a:ea typeface="Times New Roman"/>
              </a:rPr>
              <a:t>%</a:t>
            </a:r>
            <a:r>
              <a:rPr lang="ru-RU" sz="800" dirty="0">
                <a:latin typeface="Times New Roman"/>
                <a:ea typeface="Times New Roman"/>
              </a:rPr>
              <a:t/>
            </a:r>
            <a:br>
              <a:rPr lang="ru-RU" sz="800" dirty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>6  доля </a:t>
            </a:r>
            <a:r>
              <a:rPr lang="ru-RU" sz="800" dirty="0">
                <a:latin typeface="Times New Roman"/>
                <a:ea typeface="Times New Roman"/>
              </a:rPr>
              <a:t>ЛЖВ, находящихся под диспансерным наблюдением, получающих ВААРТ, в </a:t>
            </a:r>
            <a:r>
              <a:rPr lang="ru-RU" sz="800" dirty="0" smtClean="0">
                <a:latin typeface="Times New Roman"/>
                <a:ea typeface="Times New Roman"/>
              </a:rPr>
              <a:t>%</a:t>
            </a:r>
            <a:r>
              <a:rPr lang="ru-RU" sz="800" dirty="0">
                <a:latin typeface="Times New Roman"/>
                <a:ea typeface="Times New Roman"/>
              </a:rPr>
              <a:t/>
            </a:r>
            <a:br>
              <a:rPr lang="ru-RU" sz="800" dirty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/>
            </a:r>
            <a:br>
              <a:rPr lang="ru-RU" sz="800" dirty="0" smtClean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>7-17   плановые </a:t>
            </a:r>
            <a:r>
              <a:rPr lang="ru-RU" sz="800" dirty="0">
                <a:latin typeface="Times New Roman"/>
                <a:ea typeface="Times New Roman"/>
              </a:rPr>
              <a:t>значения показателей за месяц (по </a:t>
            </a:r>
            <a:r>
              <a:rPr lang="ru-RU" sz="800" dirty="0" smtClean="0">
                <a:latin typeface="Times New Roman"/>
                <a:ea typeface="Times New Roman"/>
              </a:rPr>
              <a:t> последний </a:t>
            </a:r>
            <a:r>
              <a:rPr lang="ru-RU" sz="800" dirty="0">
                <a:latin typeface="Times New Roman"/>
                <a:ea typeface="Times New Roman"/>
              </a:rPr>
              <a:t>день указанного месяца включительно) </a:t>
            </a:r>
            <a:r>
              <a:rPr lang="ru-RU" sz="800" dirty="0" smtClean="0">
                <a:latin typeface="Times New Roman"/>
                <a:ea typeface="Times New Roman"/>
              </a:rPr>
              <a:t/>
            </a:r>
            <a:br>
              <a:rPr lang="ru-RU" sz="800" dirty="0" smtClean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>ЛЖВ - с </a:t>
            </a:r>
            <a:r>
              <a:rPr lang="ru-RU" sz="800" dirty="0">
                <a:latin typeface="Times New Roman"/>
                <a:ea typeface="Times New Roman"/>
              </a:rPr>
              <a:t>исключением выбывших, умерших, снятых с диспансерного учета по убытию, смерти, отказавшихся от ВААРТ, в абсолютных значениях с учетом </a:t>
            </a:r>
            <a:r>
              <a:rPr lang="ru-RU" sz="800" dirty="0" smtClean="0">
                <a:latin typeface="Times New Roman"/>
                <a:ea typeface="Times New Roman"/>
              </a:rPr>
              <a:t> расчетного </a:t>
            </a:r>
            <a:r>
              <a:rPr lang="ru-RU" sz="800" dirty="0">
                <a:latin typeface="Times New Roman"/>
                <a:ea typeface="Times New Roman"/>
              </a:rPr>
              <a:t>среднегодового </a:t>
            </a:r>
            <a:r>
              <a:rPr lang="ru-RU" sz="800" dirty="0" smtClean="0">
                <a:latin typeface="Times New Roman"/>
                <a:ea typeface="Times New Roman"/>
              </a:rPr>
              <a:t> коэффициента </a:t>
            </a:r>
            <a:r>
              <a:rPr lang="ru-RU" sz="800" dirty="0">
                <a:latin typeface="Times New Roman"/>
                <a:ea typeface="Times New Roman"/>
              </a:rPr>
              <a:t>прироста (рассчитан по данным </a:t>
            </a:r>
            <a:r>
              <a:rPr lang="ru-RU" sz="800" dirty="0" smtClean="0">
                <a:latin typeface="Times New Roman"/>
                <a:ea typeface="Times New Roman"/>
              </a:rPr>
              <a:t> пяти </a:t>
            </a:r>
            <a:r>
              <a:rPr lang="ru-RU" sz="800" dirty="0">
                <a:latin typeface="Times New Roman"/>
                <a:ea typeface="Times New Roman"/>
              </a:rPr>
              <a:t>лет по каждому муниципальному образованию) </a:t>
            </a:r>
            <a:r>
              <a:rPr lang="ru-RU" sz="800" dirty="0" smtClean="0">
                <a:latin typeface="Times New Roman"/>
                <a:ea typeface="Times New Roman"/>
              </a:rPr>
              <a:t/>
            </a:r>
            <a:br>
              <a:rPr lang="ru-RU" sz="800" dirty="0" smtClean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>Д – с учетом  целевого  уровня </a:t>
            </a:r>
            <a:r>
              <a:rPr lang="ru-RU" sz="800" dirty="0">
                <a:latin typeface="Times New Roman"/>
                <a:ea typeface="Times New Roman"/>
              </a:rPr>
              <a:t>охвата диспансерным наблюдением ЛЖВ (не менее 95%) </a:t>
            </a:r>
            <a:r>
              <a:rPr lang="ru-RU" sz="800" dirty="0" smtClean="0">
                <a:latin typeface="Times New Roman"/>
                <a:ea typeface="Times New Roman"/>
              </a:rPr>
              <a:t/>
            </a:r>
            <a:br>
              <a:rPr lang="ru-RU" sz="800" dirty="0" smtClean="0">
                <a:latin typeface="Times New Roman"/>
                <a:ea typeface="Times New Roman"/>
              </a:rPr>
            </a:br>
            <a:r>
              <a:rPr lang="ru-RU" sz="800" dirty="0" smtClean="0">
                <a:latin typeface="Times New Roman"/>
                <a:ea typeface="Times New Roman"/>
              </a:rPr>
              <a:t>ВААРТ – с учетом  </a:t>
            </a:r>
            <a:r>
              <a:rPr lang="ru-RU" sz="800" dirty="0">
                <a:latin typeface="Times New Roman"/>
                <a:ea typeface="Times New Roman"/>
              </a:rPr>
              <a:t>охвата ЛЖВ, находящихся на диспансерном наблюдении, </a:t>
            </a:r>
            <a:r>
              <a:rPr lang="ru-RU" sz="800" dirty="0" smtClean="0">
                <a:latin typeface="Times New Roman"/>
                <a:ea typeface="Times New Roman"/>
              </a:rPr>
              <a:t>ВААРТ (не </a:t>
            </a:r>
            <a:r>
              <a:rPr lang="ru-RU" sz="800" dirty="0">
                <a:latin typeface="Times New Roman"/>
                <a:ea typeface="Times New Roman"/>
              </a:rPr>
              <a:t>менее 90% к концу 2020 </a:t>
            </a:r>
            <a:r>
              <a:rPr lang="ru-RU" sz="800" dirty="0" smtClean="0">
                <a:latin typeface="Times New Roman"/>
                <a:ea typeface="Times New Roman"/>
              </a:rPr>
              <a:t>года)</a:t>
            </a:r>
            <a:r>
              <a:rPr lang="ru-RU" sz="800" dirty="0">
                <a:latin typeface="Times New Roman"/>
                <a:ea typeface="Times New Roman"/>
              </a:rPr>
              <a:t/>
            </a:r>
            <a:br>
              <a:rPr lang="ru-RU" sz="800" dirty="0">
                <a:latin typeface="Times New Roman"/>
                <a:ea typeface="Times New Roman"/>
              </a:rPr>
            </a:br>
            <a:r>
              <a:rPr lang="ru-RU" sz="800" dirty="0">
                <a:latin typeface="Times New Roman"/>
                <a:ea typeface="Times New Roman"/>
              </a:rPr>
              <a:t> </a:t>
            </a:r>
            <a:br>
              <a:rPr lang="ru-RU" sz="800" dirty="0">
                <a:latin typeface="Times New Roman"/>
                <a:ea typeface="Times New Roman"/>
              </a:rPr>
            </a:b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403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Форма  № 1473 </a:t>
            </a:r>
            <a:br>
              <a:rPr lang="ru-RU" sz="2200" dirty="0" smtClean="0"/>
            </a:br>
            <a:r>
              <a:rPr lang="ru-RU" sz="1600" dirty="0" smtClean="0"/>
              <a:t>Срок - не позднее  </a:t>
            </a:r>
            <a:r>
              <a:rPr lang="ru-RU" sz="1600" b="1" dirty="0">
                <a:solidFill>
                  <a:srgbClr val="FF0000"/>
                </a:solidFill>
              </a:rPr>
              <a:t>3 марта 2020 года </a:t>
            </a:r>
            <a:r>
              <a:rPr lang="ru-RU" sz="1600" dirty="0"/>
              <a:t>по итогам января и февраля 2020 года, далее - не позднее </a:t>
            </a:r>
            <a:r>
              <a:rPr lang="ru-RU" sz="1600" dirty="0" smtClean="0"/>
              <a:t> 3 </a:t>
            </a:r>
            <a:r>
              <a:rPr lang="ru-RU" sz="1600" dirty="0"/>
              <a:t>числа месяца, следующего за отчетным</a:t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930318"/>
              </p:ext>
            </p:extLst>
          </p:nvPr>
        </p:nvGraphicFramePr>
        <p:xfrm>
          <a:off x="457200" y="2608885"/>
          <a:ext cx="8229600" cy="3052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461"/>
                <a:gridCol w="399205"/>
                <a:gridCol w="558550"/>
                <a:gridCol w="399205"/>
                <a:gridCol w="479159"/>
                <a:gridCol w="398642"/>
                <a:gridCol w="399205"/>
                <a:gridCol w="399205"/>
                <a:gridCol w="478596"/>
                <a:gridCol w="559113"/>
                <a:gridCol w="558550"/>
                <a:gridCol w="478596"/>
                <a:gridCol w="559113"/>
              </a:tblGrid>
              <a:tr h="281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Целевые показатели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февраль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март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апрель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май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июнь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июль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август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сентябрь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октябрь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ноябрь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декабрь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</a:tr>
              <a:tr h="140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Общее число лиц, живущих с ВИЧ, чел.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</a:tr>
              <a:tr h="173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Общее число лиц, живущих с ВИЧ, 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факт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</a:tr>
              <a:tr h="422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Число больных ВИЧ-инфекцией, состоящих под диспансерным наблюдением, 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</a:tr>
              <a:tr h="422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Число больных ВИЧ-инфекцией, состоящих под диспансерным наблюдением, 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факт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</a:tr>
              <a:tr h="173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 них женщин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факт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</a:tr>
              <a:tr h="422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Число больных ВИЧ-инфекцией, состоящих под диспансерным наблюдением, получающих ВААРТ, чел.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</a:tr>
              <a:tr h="422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Число больных ВИЧ-инфекцией, состоящих под диспансерным наблюдением, получающих ВААРТ, чел.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факт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</a:tr>
              <a:tr h="173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 них женщин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факт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 anchor="b"/>
                </a:tc>
              </a:tr>
              <a:tr h="422061">
                <a:tc gridSpan="1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Должностное </a:t>
                      </a:r>
                      <a:r>
                        <a:rPr lang="ru-RU" sz="900" dirty="0">
                          <a:effectLst/>
                        </a:rPr>
                        <a:t>лицо КУ «Центр СПИД», ответственное за формирование отчета о реализации плана - графика – </a:t>
                      </a:r>
                      <a:r>
                        <a:rPr lang="ru-RU" sz="900" dirty="0" err="1">
                          <a:effectLst/>
                        </a:rPr>
                        <a:t>Потрепалов</a:t>
                      </a:r>
                      <a:r>
                        <a:rPr lang="ru-RU" sz="900" dirty="0">
                          <a:effectLst/>
                        </a:rPr>
                        <a:t> В.В., адрес электронной почты </a:t>
                      </a:r>
                      <a:r>
                        <a:rPr lang="en-US" sz="900" u="sng" dirty="0" err="1">
                          <a:effectLst/>
                          <a:hlinkClick r:id="rId2"/>
                        </a:rPr>
                        <a:t>potrepalov</a:t>
                      </a:r>
                      <a:r>
                        <a:rPr lang="ru-RU" sz="900" u="sng" dirty="0">
                          <a:effectLst/>
                          <a:hlinkClick r:id="rId2"/>
                        </a:rPr>
                        <a:t>@</a:t>
                      </a:r>
                      <a:r>
                        <a:rPr lang="en-US" sz="900" u="sng" dirty="0" err="1">
                          <a:effectLst/>
                          <a:hlinkClick r:id="rId2"/>
                        </a:rPr>
                        <a:t>spid</a:t>
                      </a:r>
                      <a:r>
                        <a:rPr lang="ru-RU" sz="900" u="sng" dirty="0">
                          <a:effectLst/>
                          <a:hlinkClick r:id="rId2"/>
                        </a:rPr>
                        <a:t>86.</a:t>
                      </a:r>
                      <a:r>
                        <a:rPr lang="en-US" sz="900" u="sng" dirty="0" err="1">
                          <a:effectLst/>
                          <a:hlinkClick r:id="rId2"/>
                        </a:rPr>
                        <a:t>ru</a:t>
                      </a:r>
                      <a:r>
                        <a:rPr lang="ru-RU" sz="900" dirty="0">
                          <a:effectLst/>
                        </a:rPr>
                        <a:t>, тел.8-3467-300235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35" marR="608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91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8496944" cy="1039427"/>
          </a:xfrm>
        </p:spPr>
        <p:txBody>
          <a:bodyPr>
            <a:noAutofit/>
          </a:bodyPr>
          <a:lstStyle/>
          <a:p>
            <a:r>
              <a:rPr lang="ru-RU" sz="2400" dirty="0"/>
              <a:t>Перечень медицинских организаций Ханты-Мансийского автономного округа – Югры, ответственных за заполнение формы </a:t>
            </a:r>
            <a:r>
              <a:rPr lang="ru-RU" sz="2400" dirty="0" smtClean="0"/>
              <a:t>№ 1473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trike="sngStrike" dirty="0">
                <a:solidFill>
                  <a:srgbClr val="FF0000"/>
                </a:solidFill>
              </a:rPr>
              <a:t>КУ «Березовский противотуберкулёзный диспансер</a:t>
            </a:r>
            <a:r>
              <a:rPr lang="ru-RU" strike="sngStrike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trike="sngStrike" dirty="0">
                <a:solidFill>
                  <a:srgbClr val="FF0000"/>
                </a:solidFill>
              </a:rPr>
              <a:t>БУ «</a:t>
            </a:r>
            <a:r>
              <a:rPr lang="ru-RU" strike="sngStrike" dirty="0" err="1">
                <a:solidFill>
                  <a:srgbClr val="FF0000"/>
                </a:solidFill>
              </a:rPr>
              <a:t>Нижневартовская</a:t>
            </a:r>
            <a:r>
              <a:rPr lang="ru-RU" strike="sngStrike" dirty="0">
                <a:solidFill>
                  <a:srgbClr val="FF0000"/>
                </a:solidFill>
              </a:rPr>
              <a:t> городская поликлиника</a:t>
            </a:r>
            <a:r>
              <a:rPr lang="ru-RU" strike="sngStrike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trike="sngStrike" dirty="0" smtClean="0">
                <a:solidFill>
                  <a:srgbClr val="FF0000"/>
                </a:solidFill>
              </a:rPr>
              <a:t>АУ </a:t>
            </a:r>
            <a:r>
              <a:rPr lang="ru-RU" strike="sngStrike" dirty="0">
                <a:solidFill>
                  <a:srgbClr val="FF0000"/>
                </a:solidFill>
              </a:rPr>
              <a:t>«Центр профессиональной патологии»</a:t>
            </a:r>
          </a:p>
        </p:txBody>
      </p:sp>
    </p:spTree>
    <p:extLst>
      <p:ext uri="{BB962C8B-B14F-4D97-AF65-F5344CB8AC3E}">
        <p14:creationId xmlns:p14="http://schemas.microsoft.com/office/powerpoint/2010/main" val="289557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286</TotalTime>
  <Words>1032</Words>
  <Application>Microsoft Office PowerPoint</Application>
  <PresentationFormat>Экран (4:3)</PresentationFormat>
  <Paragraphs>323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О реализации  приказа Депздрава Югры от 28 февраля 2020 года  № 253 «О мониторинге целевых показателей охвата диспансерным наблюдением и антиретровирусной терапией лиц, инфицированных ВИЧ, в Ханты-Мансийском автономном округе – Югре»</vt:lpstr>
      <vt:lpstr>Цель  90-90-90</vt:lpstr>
      <vt:lpstr>Основания для издания приказа № 253</vt:lpstr>
      <vt:lpstr>План первоочередных мероприятий по противодействию распространения ВИЧ-инфекции и поэтапному расширению охвата антиретровирусной терапией больных ВИЧ-инфекцией в 2020 году в Ханты-Мансийском автономном округе – Югре</vt:lpstr>
      <vt:lpstr>План первоочередных мероприятий по противодействию распространения ВИЧ-инфекции и поэтапному расширению охвата антиретровирусной терапией больных ВИЧ-инфекцией в 2020 году в Ханты-Мансийском автономном округе – Югре</vt:lpstr>
      <vt:lpstr>Приказом № 253 Утверждены</vt:lpstr>
      <vt:lpstr>ЛЖВ - общее число лиц, живущих с ВИЧ, чел. без находящихся в ФСИН и иностранных граждан, по данным системы эпидемиологического мониторинга ВИЧ-инфекции «ВИЧ-учет»  КУ «Центр СПИД»  Д - число больных ВИЧ-инфекцией, состоящих под диспансерным наблюдением, чел.   ВААРТ - число больных ВИЧ-инфекцией, состоящих под диспансерным наблюдением, получающих антиретровирусную терапию, чел.  3  сведения из ПНП на 1 января 2019 года  4  сведения из ФРВИЧ  по состоянию на 29 января 2019 года 5  доля ЛЖВ, находящихся под диспансерным наблюдением, в % 6  доля ЛЖВ, находящихся под диспансерным наблюдением, получающих ВААРТ, в %  7-17   плановые значения показателей за месяц (по  последний день указанного месяца включительно)  ЛЖВ - с исключением выбывших, умерших, снятых с диспансерного учета по убытию, смерти, отказавшихся от ВААРТ, в абсолютных значениях с учетом  расчетного среднегодового  коэффициента прироста (рассчитан по данным  пяти лет по каждому муниципальному образованию)  Д – с учетом  целевого  уровня охвата диспансерным наблюдением ЛЖВ (не менее 95%)  ВААРТ – с учетом  охвата ЛЖВ, находящихся на диспансерном наблюдении, ВААРТ (не менее 90% к концу 2020 года)   </vt:lpstr>
      <vt:lpstr> Форма  № 1473  Срок - не позднее  3 марта 2020 года по итогам января и февраля 2020 года, далее - не позднее  3 числа месяца, следующего за отчетным </vt:lpstr>
      <vt:lpstr>Перечень медицинских организаций Ханты-Мансийского автономного округа – Югры, ответственных за заполнение формы № 1473</vt:lpstr>
      <vt:lpstr>Инструменты реализации</vt:lpstr>
      <vt:lpstr>Презентация PowerPoint</vt:lpstr>
      <vt:lpstr>Презентация PowerPoint</vt:lpstr>
      <vt:lpstr>Инструменты реализации</vt:lpstr>
      <vt:lpstr>Инструменты реализации</vt:lpstr>
      <vt:lpstr>Презентация PowerPoint</vt:lpstr>
      <vt:lpstr>Цель  90-90-90</vt:lpstr>
      <vt:lpstr>удержание на терапии и формирование устойчивой приверженности  </vt:lpstr>
      <vt:lpstr>Школа пациента </vt:lpstr>
      <vt:lpstr>    Достижение неопределяемой ВН – объективный показатель приверженности лечению и эффективности ВААРТ  Контроль ВН I -  через 1 месяц после начала лечения и т.д.  </vt:lpstr>
      <vt:lpstr>Своевременность и качество статотчетности </vt:lpstr>
      <vt:lpstr>Контроль</vt:lpstr>
      <vt:lpstr>приказ Депздрава Югры  от 28.02.2020 № 256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 приказа Депздрава Югры от 28 февраля 2020 года № 253  «О мониторинге целевых показателей охвата диспансерным наблюдением и антиретровирусной терапией лиц, инфицированных ВИЧ, в Ханты-Мансийском автономном округе – Югре»</dc:title>
  <dc:creator>Марина Петровна Ворох</dc:creator>
  <cp:lastModifiedBy>Марина Петровна Ворох</cp:lastModifiedBy>
  <cp:revision>52</cp:revision>
  <dcterms:created xsi:type="dcterms:W3CDTF">2020-03-02T08:08:32Z</dcterms:created>
  <dcterms:modified xsi:type="dcterms:W3CDTF">2020-03-06T04:13:31Z</dcterms:modified>
</cp:coreProperties>
</file>